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40" r:id="rId2"/>
    <p:sldId id="336" r:id="rId3"/>
    <p:sldId id="276" r:id="rId4"/>
    <p:sldId id="279" r:id="rId5"/>
    <p:sldId id="338" r:id="rId6"/>
    <p:sldId id="337" r:id="rId7"/>
    <p:sldId id="269" r:id="rId8"/>
    <p:sldId id="268" r:id="rId9"/>
    <p:sldId id="339" r:id="rId10"/>
    <p:sldId id="33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DFAEC"/>
    <a:srgbClr val="FDFAEB"/>
    <a:srgbClr val="006CB8"/>
    <a:srgbClr val="ED1C24"/>
    <a:srgbClr val="EE3338"/>
    <a:srgbClr val="0072B9"/>
    <a:srgbClr val="D83236"/>
    <a:srgbClr val="F68B1D"/>
    <a:srgbClr val="00AB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85" autoAdjust="0"/>
    <p:restoredTop sz="94660"/>
  </p:normalViewPr>
  <p:slideViewPr>
    <p:cSldViewPr snapToGrid="0">
      <p:cViewPr varScale="1">
        <p:scale>
          <a:sx n="84" d="100"/>
          <a:sy n="84" d="100"/>
        </p:scale>
        <p:origin x="96" y="6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7B6626-4231-4DD9-87C9-E84647F4F790}" type="datetimeFigureOut">
              <a:rPr lang="en-US" smtClean="0"/>
              <a:t>4/18/2020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634D73-0A17-47E2-945B-9C5FB61C5051}" type="slidenum">
              <a:rPr lang="en-US" smtClean="0"/>
              <a:t>‹#›</a:t>
            </a:fld>
            <a:endParaRPr lang="en-US"/>
          </a:p>
        </p:txBody>
      </p:sp>
    </p:spTree>
    <p:extLst>
      <p:ext uri="{BB962C8B-B14F-4D97-AF65-F5344CB8AC3E}">
        <p14:creationId xmlns:p14="http://schemas.microsoft.com/office/powerpoint/2010/main" val="3661606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4A66C7-61DB-489C-A0E5-8080BE6ACA29}" type="slidenum">
              <a:rPr lang="en-US" smtClean="0"/>
              <a:t>7</a:t>
            </a:fld>
            <a:endParaRPr lang="en-US"/>
          </a:p>
        </p:txBody>
      </p:sp>
    </p:spTree>
    <p:extLst>
      <p:ext uri="{BB962C8B-B14F-4D97-AF65-F5344CB8AC3E}">
        <p14:creationId xmlns:p14="http://schemas.microsoft.com/office/powerpoint/2010/main" val="1817784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4A66C7-61DB-489C-A0E5-8080BE6ACA29}" type="slidenum">
              <a:rPr lang="en-US" smtClean="0"/>
              <a:t>8</a:t>
            </a:fld>
            <a:endParaRPr lang="en-US"/>
          </a:p>
        </p:txBody>
      </p:sp>
    </p:spTree>
    <p:extLst>
      <p:ext uri="{BB962C8B-B14F-4D97-AF65-F5344CB8AC3E}">
        <p14:creationId xmlns:p14="http://schemas.microsoft.com/office/powerpoint/2010/main" val="1590929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C86B3-DB16-4E81-9B1C-117A74753F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F0FB5F6-4947-42C7-85D1-87F986B30A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DCB55F6-6239-4207-A82E-537D84011D10}"/>
              </a:ext>
            </a:extLst>
          </p:cNvPr>
          <p:cNvSpPr>
            <a:spLocks noGrp="1"/>
          </p:cNvSpPr>
          <p:nvPr>
            <p:ph type="dt" sz="half" idx="10"/>
          </p:nvPr>
        </p:nvSpPr>
        <p:spPr/>
        <p:txBody>
          <a:bodyPr/>
          <a:lstStyle/>
          <a:p>
            <a:fld id="{1E26D13E-E5D4-4713-B2E2-B00F8876F654}" type="datetimeFigureOut">
              <a:rPr lang="en-US" smtClean="0"/>
              <a:t>4/18/2020</a:t>
            </a:fld>
            <a:endParaRPr lang="en-US"/>
          </a:p>
        </p:txBody>
      </p:sp>
      <p:sp>
        <p:nvSpPr>
          <p:cNvPr id="5" name="Footer Placeholder 4">
            <a:extLst>
              <a:ext uri="{FF2B5EF4-FFF2-40B4-BE49-F238E27FC236}">
                <a16:creationId xmlns:a16="http://schemas.microsoft.com/office/drawing/2014/main" id="{09B952F8-F96E-4DC9-B7C6-F02B7A45D3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9A535E-9DA8-4BE4-9ED2-DE0A97D4E5D6}"/>
              </a:ext>
            </a:extLst>
          </p:cNvPr>
          <p:cNvSpPr>
            <a:spLocks noGrp="1"/>
          </p:cNvSpPr>
          <p:nvPr>
            <p:ph type="sldNum" sz="quarter" idx="12"/>
          </p:nvPr>
        </p:nvSpPr>
        <p:spPr/>
        <p:txBody>
          <a:bodyPr/>
          <a:lstStyle/>
          <a:p>
            <a:fld id="{55DFD8D7-AE1A-4E2B-9424-7B4D3278CE0D}" type="slidenum">
              <a:rPr lang="en-US" smtClean="0"/>
              <a:t>‹#›</a:t>
            </a:fld>
            <a:endParaRPr lang="en-US"/>
          </a:p>
        </p:txBody>
      </p:sp>
    </p:spTree>
    <p:extLst>
      <p:ext uri="{BB962C8B-B14F-4D97-AF65-F5344CB8AC3E}">
        <p14:creationId xmlns:p14="http://schemas.microsoft.com/office/powerpoint/2010/main" val="246189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0D765-92CE-4502-9D50-C81CCCE05C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C11375-4BF6-4F74-B834-4AF05D9D27A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FB0ED3-DF00-409D-9DE6-9469EAFB0560}"/>
              </a:ext>
            </a:extLst>
          </p:cNvPr>
          <p:cNvSpPr>
            <a:spLocks noGrp="1"/>
          </p:cNvSpPr>
          <p:nvPr>
            <p:ph type="dt" sz="half" idx="10"/>
          </p:nvPr>
        </p:nvSpPr>
        <p:spPr/>
        <p:txBody>
          <a:bodyPr/>
          <a:lstStyle/>
          <a:p>
            <a:fld id="{1E26D13E-E5D4-4713-B2E2-B00F8876F654}" type="datetimeFigureOut">
              <a:rPr lang="en-US" smtClean="0"/>
              <a:t>4/18/2020</a:t>
            </a:fld>
            <a:endParaRPr lang="en-US"/>
          </a:p>
        </p:txBody>
      </p:sp>
      <p:sp>
        <p:nvSpPr>
          <p:cNvPr id="5" name="Footer Placeholder 4">
            <a:extLst>
              <a:ext uri="{FF2B5EF4-FFF2-40B4-BE49-F238E27FC236}">
                <a16:creationId xmlns:a16="http://schemas.microsoft.com/office/drawing/2014/main" id="{E75EB722-8435-4D69-8D8D-1BFF23871C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D4557B-BF42-4B9D-9317-5C0191BDEDFD}"/>
              </a:ext>
            </a:extLst>
          </p:cNvPr>
          <p:cNvSpPr>
            <a:spLocks noGrp="1"/>
          </p:cNvSpPr>
          <p:nvPr>
            <p:ph type="sldNum" sz="quarter" idx="12"/>
          </p:nvPr>
        </p:nvSpPr>
        <p:spPr/>
        <p:txBody>
          <a:bodyPr/>
          <a:lstStyle/>
          <a:p>
            <a:fld id="{55DFD8D7-AE1A-4E2B-9424-7B4D3278CE0D}" type="slidenum">
              <a:rPr lang="en-US" smtClean="0"/>
              <a:t>‹#›</a:t>
            </a:fld>
            <a:endParaRPr lang="en-US"/>
          </a:p>
        </p:txBody>
      </p:sp>
    </p:spTree>
    <p:extLst>
      <p:ext uri="{BB962C8B-B14F-4D97-AF65-F5344CB8AC3E}">
        <p14:creationId xmlns:p14="http://schemas.microsoft.com/office/powerpoint/2010/main" val="834921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9F05F4-1D2A-4C9C-A394-65C703D0F1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7A1079-2E7B-4ACD-A023-3CDB20AB3FB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89AC31-F07A-48FC-B228-5CFF2994A971}"/>
              </a:ext>
            </a:extLst>
          </p:cNvPr>
          <p:cNvSpPr>
            <a:spLocks noGrp="1"/>
          </p:cNvSpPr>
          <p:nvPr>
            <p:ph type="dt" sz="half" idx="10"/>
          </p:nvPr>
        </p:nvSpPr>
        <p:spPr/>
        <p:txBody>
          <a:bodyPr/>
          <a:lstStyle/>
          <a:p>
            <a:fld id="{1E26D13E-E5D4-4713-B2E2-B00F8876F654}" type="datetimeFigureOut">
              <a:rPr lang="en-US" smtClean="0"/>
              <a:t>4/18/2020</a:t>
            </a:fld>
            <a:endParaRPr lang="en-US"/>
          </a:p>
        </p:txBody>
      </p:sp>
      <p:sp>
        <p:nvSpPr>
          <p:cNvPr id="5" name="Footer Placeholder 4">
            <a:extLst>
              <a:ext uri="{FF2B5EF4-FFF2-40B4-BE49-F238E27FC236}">
                <a16:creationId xmlns:a16="http://schemas.microsoft.com/office/drawing/2014/main" id="{2A348534-4FE6-43B8-B39C-2CB083C1B3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446578-757C-4D19-B53F-C7C40130736A}"/>
              </a:ext>
            </a:extLst>
          </p:cNvPr>
          <p:cNvSpPr>
            <a:spLocks noGrp="1"/>
          </p:cNvSpPr>
          <p:nvPr>
            <p:ph type="sldNum" sz="quarter" idx="12"/>
          </p:nvPr>
        </p:nvSpPr>
        <p:spPr/>
        <p:txBody>
          <a:bodyPr/>
          <a:lstStyle/>
          <a:p>
            <a:fld id="{55DFD8D7-AE1A-4E2B-9424-7B4D3278CE0D}" type="slidenum">
              <a:rPr lang="en-US" smtClean="0"/>
              <a:t>‹#›</a:t>
            </a:fld>
            <a:endParaRPr lang="en-US"/>
          </a:p>
        </p:txBody>
      </p:sp>
    </p:spTree>
    <p:extLst>
      <p:ext uri="{BB962C8B-B14F-4D97-AF65-F5344CB8AC3E}">
        <p14:creationId xmlns:p14="http://schemas.microsoft.com/office/powerpoint/2010/main" val="1346740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1FD56-401F-454B-9367-EBE70728A6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4D2F96-00BB-43AD-AF7E-FC7A3C7DE6C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F93D43-4FEF-430F-AE3F-DEB13893902F}"/>
              </a:ext>
            </a:extLst>
          </p:cNvPr>
          <p:cNvSpPr>
            <a:spLocks noGrp="1"/>
          </p:cNvSpPr>
          <p:nvPr>
            <p:ph type="dt" sz="half" idx="10"/>
          </p:nvPr>
        </p:nvSpPr>
        <p:spPr/>
        <p:txBody>
          <a:bodyPr/>
          <a:lstStyle/>
          <a:p>
            <a:fld id="{1E26D13E-E5D4-4713-B2E2-B00F8876F654}" type="datetimeFigureOut">
              <a:rPr lang="en-US" smtClean="0"/>
              <a:t>4/18/2020</a:t>
            </a:fld>
            <a:endParaRPr lang="en-US"/>
          </a:p>
        </p:txBody>
      </p:sp>
      <p:sp>
        <p:nvSpPr>
          <p:cNvPr id="5" name="Footer Placeholder 4">
            <a:extLst>
              <a:ext uri="{FF2B5EF4-FFF2-40B4-BE49-F238E27FC236}">
                <a16:creationId xmlns:a16="http://schemas.microsoft.com/office/drawing/2014/main" id="{9055E527-D269-43AF-A952-FE3A417DFD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50A628-18AC-45E9-A165-095902D5BF10}"/>
              </a:ext>
            </a:extLst>
          </p:cNvPr>
          <p:cNvSpPr>
            <a:spLocks noGrp="1"/>
          </p:cNvSpPr>
          <p:nvPr>
            <p:ph type="sldNum" sz="quarter" idx="12"/>
          </p:nvPr>
        </p:nvSpPr>
        <p:spPr/>
        <p:txBody>
          <a:bodyPr/>
          <a:lstStyle/>
          <a:p>
            <a:fld id="{55DFD8D7-AE1A-4E2B-9424-7B4D3278CE0D}" type="slidenum">
              <a:rPr lang="en-US" smtClean="0"/>
              <a:t>‹#›</a:t>
            </a:fld>
            <a:endParaRPr lang="en-US"/>
          </a:p>
        </p:txBody>
      </p:sp>
    </p:spTree>
    <p:extLst>
      <p:ext uri="{BB962C8B-B14F-4D97-AF65-F5344CB8AC3E}">
        <p14:creationId xmlns:p14="http://schemas.microsoft.com/office/powerpoint/2010/main" val="2376205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8EEBF-6DD3-4EA2-893C-D3A849EAAB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C1B3210-7993-40B6-95CD-3F60854466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AE57688-5C4A-4220-A68F-3C3312231915}"/>
              </a:ext>
            </a:extLst>
          </p:cNvPr>
          <p:cNvSpPr>
            <a:spLocks noGrp="1"/>
          </p:cNvSpPr>
          <p:nvPr>
            <p:ph type="dt" sz="half" idx="10"/>
          </p:nvPr>
        </p:nvSpPr>
        <p:spPr/>
        <p:txBody>
          <a:bodyPr/>
          <a:lstStyle/>
          <a:p>
            <a:fld id="{1E26D13E-E5D4-4713-B2E2-B00F8876F654}" type="datetimeFigureOut">
              <a:rPr lang="en-US" smtClean="0"/>
              <a:t>4/18/2020</a:t>
            </a:fld>
            <a:endParaRPr lang="en-US"/>
          </a:p>
        </p:txBody>
      </p:sp>
      <p:sp>
        <p:nvSpPr>
          <p:cNvPr id="5" name="Footer Placeholder 4">
            <a:extLst>
              <a:ext uri="{FF2B5EF4-FFF2-40B4-BE49-F238E27FC236}">
                <a16:creationId xmlns:a16="http://schemas.microsoft.com/office/drawing/2014/main" id="{7A9BED82-2845-4453-A938-8E73594D36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DB7641-EA46-490A-A9A7-D4B7F7AE9A0F}"/>
              </a:ext>
            </a:extLst>
          </p:cNvPr>
          <p:cNvSpPr>
            <a:spLocks noGrp="1"/>
          </p:cNvSpPr>
          <p:nvPr>
            <p:ph type="sldNum" sz="quarter" idx="12"/>
          </p:nvPr>
        </p:nvSpPr>
        <p:spPr/>
        <p:txBody>
          <a:bodyPr/>
          <a:lstStyle/>
          <a:p>
            <a:fld id="{55DFD8D7-AE1A-4E2B-9424-7B4D3278CE0D}" type="slidenum">
              <a:rPr lang="en-US" smtClean="0"/>
              <a:t>‹#›</a:t>
            </a:fld>
            <a:endParaRPr lang="en-US"/>
          </a:p>
        </p:txBody>
      </p:sp>
    </p:spTree>
    <p:extLst>
      <p:ext uri="{BB962C8B-B14F-4D97-AF65-F5344CB8AC3E}">
        <p14:creationId xmlns:p14="http://schemas.microsoft.com/office/powerpoint/2010/main" val="843980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5A8E2-A7BF-4374-A21B-7D570CC8CD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4C2FEC-85CF-4142-B532-0E312B8BD4B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20C1B2-8572-43ED-A1EF-7B22CC0222A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CC4224-E31E-4DC3-8302-AB06DCF0774F}"/>
              </a:ext>
            </a:extLst>
          </p:cNvPr>
          <p:cNvSpPr>
            <a:spLocks noGrp="1"/>
          </p:cNvSpPr>
          <p:nvPr>
            <p:ph type="dt" sz="half" idx="10"/>
          </p:nvPr>
        </p:nvSpPr>
        <p:spPr/>
        <p:txBody>
          <a:bodyPr/>
          <a:lstStyle/>
          <a:p>
            <a:fld id="{1E26D13E-E5D4-4713-B2E2-B00F8876F654}" type="datetimeFigureOut">
              <a:rPr lang="en-US" smtClean="0"/>
              <a:t>4/18/2020</a:t>
            </a:fld>
            <a:endParaRPr lang="en-US"/>
          </a:p>
        </p:txBody>
      </p:sp>
      <p:sp>
        <p:nvSpPr>
          <p:cNvPr id="6" name="Footer Placeholder 5">
            <a:extLst>
              <a:ext uri="{FF2B5EF4-FFF2-40B4-BE49-F238E27FC236}">
                <a16:creationId xmlns:a16="http://schemas.microsoft.com/office/drawing/2014/main" id="{B42DC25E-3510-444C-A32E-9F4794D020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8D2560-9DB9-46FE-BD12-0D4A36C88795}"/>
              </a:ext>
            </a:extLst>
          </p:cNvPr>
          <p:cNvSpPr>
            <a:spLocks noGrp="1"/>
          </p:cNvSpPr>
          <p:nvPr>
            <p:ph type="sldNum" sz="quarter" idx="12"/>
          </p:nvPr>
        </p:nvSpPr>
        <p:spPr/>
        <p:txBody>
          <a:bodyPr/>
          <a:lstStyle/>
          <a:p>
            <a:fld id="{55DFD8D7-AE1A-4E2B-9424-7B4D3278CE0D}" type="slidenum">
              <a:rPr lang="en-US" smtClean="0"/>
              <a:t>‹#›</a:t>
            </a:fld>
            <a:endParaRPr lang="en-US"/>
          </a:p>
        </p:txBody>
      </p:sp>
    </p:spTree>
    <p:extLst>
      <p:ext uri="{BB962C8B-B14F-4D97-AF65-F5344CB8AC3E}">
        <p14:creationId xmlns:p14="http://schemas.microsoft.com/office/powerpoint/2010/main" val="1137725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D8D31-44B8-4586-9D24-15809035BEB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5E27E1-A8B8-41AE-8D53-E261AFA476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BED0408-96E2-4D6C-A34D-2251CB12512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5B5D2C-F5F7-42AD-977A-062DCF9BB8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146F845-41E5-4DD8-8AE9-769CD12D501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35E63C-0F18-410D-8F59-E7D63F972539}"/>
              </a:ext>
            </a:extLst>
          </p:cNvPr>
          <p:cNvSpPr>
            <a:spLocks noGrp="1"/>
          </p:cNvSpPr>
          <p:nvPr>
            <p:ph type="dt" sz="half" idx="10"/>
          </p:nvPr>
        </p:nvSpPr>
        <p:spPr/>
        <p:txBody>
          <a:bodyPr/>
          <a:lstStyle/>
          <a:p>
            <a:fld id="{1E26D13E-E5D4-4713-B2E2-B00F8876F654}" type="datetimeFigureOut">
              <a:rPr lang="en-US" smtClean="0"/>
              <a:t>4/18/2020</a:t>
            </a:fld>
            <a:endParaRPr lang="en-US"/>
          </a:p>
        </p:txBody>
      </p:sp>
      <p:sp>
        <p:nvSpPr>
          <p:cNvPr id="8" name="Footer Placeholder 7">
            <a:extLst>
              <a:ext uri="{FF2B5EF4-FFF2-40B4-BE49-F238E27FC236}">
                <a16:creationId xmlns:a16="http://schemas.microsoft.com/office/drawing/2014/main" id="{01ACB113-922E-4689-AAE6-E37BFD7474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1FF874-185D-4E49-8D57-E905C25CAA40}"/>
              </a:ext>
            </a:extLst>
          </p:cNvPr>
          <p:cNvSpPr>
            <a:spLocks noGrp="1"/>
          </p:cNvSpPr>
          <p:nvPr>
            <p:ph type="sldNum" sz="quarter" idx="12"/>
          </p:nvPr>
        </p:nvSpPr>
        <p:spPr/>
        <p:txBody>
          <a:bodyPr/>
          <a:lstStyle/>
          <a:p>
            <a:fld id="{55DFD8D7-AE1A-4E2B-9424-7B4D3278CE0D}" type="slidenum">
              <a:rPr lang="en-US" smtClean="0"/>
              <a:t>‹#›</a:t>
            </a:fld>
            <a:endParaRPr lang="en-US"/>
          </a:p>
        </p:txBody>
      </p:sp>
    </p:spTree>
    <p:extLst>
      <p:ext uri="{BB962C8B-B14F-4D97-AF65-F5344CB8AC3E}">
        <p14:creationId xmlns:p14="http://schemas.microsoft.com/office/powerpoint/2010/main" val="2379321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5CD6E-381C-4269-9082-A6A19B21648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F89C23-7083-4C4C-A903-432CC8D1B76A}"/>
              </a:ext>
            </a:extLst>
          </p:cNvPr>
          <p:cNvSpPr>
            <a:spLocks noGrp="1"/>
          </p:cNvSpPr>
          <p:nvPr>
            <p:ph type="dt" sz="half" idx="10"/>
          </p:nvPr>
        </p:nvSpPr>
        <p:spPr/>
        <p:txBody>
          <a:bodyPr/>
          <a:lstStyle/>
          <a:p>
            <a:fld id="{1E26D13E-E5D4-4713-B2E2-B00F8876F654}" type="datetimeFigureOut">
              <a:rPr lang="en-US" smtClean="0"/>
              <a:t>4/18/2020</a:t>
            </a:fld>
            <a:endParaRPr lang="en-US"/>
          </a:p>
        </p:txBody>
      </p:sp>
      <p:sp>
        <p:nvSpPr>
          <p:cNvPr id="4" name="Footer Placeholder 3">
            <a:extLst>
              <a:ext uri="{FF2B5EF4-FFF2-40B4-BE49-F238E27FC236}">
                <a16:creationId xmlns:a16="http://schemas.microsoft.com/office/drawing/2014/main" id="{5A15B02F-FC0F-4499-A112-93D41FE9FEB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5FFA0BC-5A0D-4FA0-9AA6-3DAE4EBB7BEF}"/>
              </a:ext>
            </a:extLst>
          </p:cNvPr>
          <p:cNvSpPr>
            <a:spLocks noGrp="1"/>
          </p:cNvSpPr>
          <p:nvPr>
            <p:ph type="sldNum" sz="quarter" idx="12"/>
          </p:nvPr>
        </p:nvSpPr>
        <p:spPr/>
        <p:txBody>
          <a:bodyPr/>
          <a:lstStyle/>
          <a:p>
            <a:fld id="{55DFD8D7-AE1A-4E2B-9424-7B4D3278CE0D}" type="slidenum">
              <a:rPr lang="en-US" smtClean="0"/>
              <a:t>‹#›</a:t>
            </a:fld>
            <a:endParaRPr lang="en-US"/>
          </a:p>
        </p:txBody>
      </p:sp>
    </p:spTree>
    <p:extLst>
      <p:ext uri="{BB962C8B-B14F-4D97-AF65-F5344CB8AC3E}">
        <p14:creationId xmlns:p14="http://schemas.microsoft.com/office/powerpoint/2010/main" val="1198242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C25E1D-8DD8-40A6-B383-1AD2FE6514C5}"/>
              </a:ext>
            </a:extLst>
          </p:cNvPr>
          <p:cNvSpPr>
            <a:spLocks noGrp="1"/>
          </p:cNvSpPr>
          <p:nvPr>
            <p:ph type="dt" sz="half" idx="10"/>
          </p:nvPr>
        </p:nvSpPr>
        <p:spPr/>
        <p:txBody>
          <a:bodyPr/>
          <a:lstStyle/>
          <a:p>
            <a:fld id="{1E26D13E-E5D4-4713-B2E2-B00F8876F654}" type="datetimeFigureOut">
              <a:rPr lang="en-US" smtClean="0"/>
              <a:t>4/18/2020</a:t>
            </a:fld>
            <a:endParaRPr lang="en-US"/>
          </a:p>
        </p:txBody>
      </p:sp>
      <p:sp>
        <p:nvSpPr>
          <p:cNvPr id="3" name="Footer Placeholder 2">
            <a:extLst>
              <a:ext uri="{FF2B5EF4-FFF2-40B4-BE49-F238E27FC236}">
                <a16:creationId xmlns:a16="http://schemas.microsoft.com/office/drawing/2014/main" id="{97FDFBBB-72E5-468E-ACFC-ED1FA174A1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6BF396F-C476-47B8-8BEB-8C1C9D678941}"/>
              </a:ext>
            </a:extLst>
          </p:cNvPr>
          <p:cNvSpPr>
            <a:spLocks noGrp="1"/>
          </p:cNvSpPr>
          <p:nvPr>
            <p:ph type="sldNum" sz="quarter" idx="12"/>
          </p:nvPr>
        </p:nvSpPr>
        <p:spPr/>
        <p:txBody>
          <a:bodyPr/>
          <a:lstStyle/>
          <a:p>
            <a:fld id="{55DFD8D7-AE1A-4E2B-9424-7B4D3278CE0D}" type="slidenum">
              <a:rPr lang="en-US" smtClean="0"/>
              <a:t>‹#›</a:t>
            </a:fld>
            <a:endParaRPr lang="en-US"/>
          </a:p>
        </p:txBody>
      </p:sp>
    </p:spTree>
    <p:extLst>
      <p:ext uri="{BB962C8B-B14F-4D97-AF65-F5344CB8AC3E}">
        <p14:creationId xmlns:p14="http://schemas.microsoft.com/office/powerpoint/2010/main" val="2554564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F41C4-379E-40EE-9BA8-6EB14DCB59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B54057-6AA6-433B-B1FB-210226BFD1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5D66BE-B8CD-4A55-B822-327DCD3667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E540CA8-B21B-4756-B0E6-06208B32AB04}"/>
              </a:ext>
            </a:extLst>
          </p:cNvPr>
          <p:cNvSpPr>
            <a:spLocks noGrp="1"/>
          </p:cNvSpPr>
          <p:nvPr>
            <p:ph type="dt" sz="half" idx="10"/>
          </p:nvPr>
        </p:nvSpPr>
        <p:spPr/>
        <p:txBody>
          <a:bodyPr/>
          <a:lstStyle/>
          <a:p>
            <a:fld id="{1E26D13E-E5D4-4713-B2E2-B00F8876F654}" type="datetimeFigureOut">
              <a:rPr lang="en-US" smtClean="0"/>
              <a:t>4/18/2020</a:t>
            </a:fld>
            <a:endParaRPr lang="en-US"/>
          </a:p>
        </p:txBody>
      </p:sp>
      <p:sp>
        <p:nvSpPr>
          <p:cNvPr id="6" name="Footer Placeholder 5">
            <a:extLst>
              <a:ext uri="{FF2B5EF4-FFF2-40B4-BE49-F238E27FC236}">
                <a16:creationId xmlns:a16="http://schemas.microsoft.com/office/drawing/2014/main" id="{04507D4C-41C0-4043-9D65-4174E8D512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5C11E6-432D-4200-A9D2-83311BECC81A}"/>
              </a:ext>
            </a:extLst>
          </p:cNvPr>
          <p:cNvSpPr>
            <a:spLocks noGrp="1"/>
          </p:cNvSpPr>
          <p:nvPr>
            <p:ph type="sldNum" sz="quarter" idx="12"/>
          </p:nvPr>
        </p:nvSpPr>
        <p:spPr/>
        <p:txBody>
          <a:bodyPr/>
          <a:lstStyle/>
          <a:p>
            <a:fld id="{55DFD8D7-AE1A-4E2B-9424-7B4D3278CE0D}" type="slidenum">
              <a:rPr lang="en-US" smtClean="0"/>
              <a:t>‹#›</a:t>
            </a:fld>
            <a:endParaRPr lang="en-US"/>
          </a:p>
        </p:txBody>
      </p:sp>
    </p:spTree>
    <p:extLst>
      <p:ext uri="{BB962C8B-B14F-4D97-AF65-F5344CB8AC3E}">
        <p14:creationId xmlns:p14="http://schemas.microsoft.com/office/powerpoint/2010/main" val="825398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360A4-04CE-4B91-A940-A0B5950385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B8D7269-BBA5-49A9-B709-8ECCD17904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75FD460-14A2-4620-AC9C-3FEF475EA1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2714FE-9DEE-4F1C-9CB4-C6D3A9206456}"/>
              </a:ext>
            </a:extLst>
          </p:cNvPr>
          <p:cNvSpPr>
            <a:spLocks noGrp="1"/>
          </p:cNvSpPr>
          <p:nvPr>
            <p:ph type="dt" sz="half" idx="10"/>
          </p:nvPr>
        </p:nvSpPr>
        <p:spPr/>
        <p:txBody>
          <a:bodyPr/>
          <a:lstStyle/>
          <a:p>
            <a:fld id="{1E26D13E-E5D4-4713-B2E2-B00F8876F654}" type="datetimeFigureOut">
              <a:rPr lang="en-US" smtClean="0"/>
              <a:t>4/18/2020</a:t>
            </a:fld>
            <a:endParaRPr lang="en-US"/>
          </a:p>
        </p:txBody>
      </p:sp>
      <p:sp>
        <p:nvSpPr>
          <p:cNvPr id="6" name="Footer Placeholder 5">
            <a:extLst>
              <a:ext uri="{FF2B5EF4-FFF2-40B4-BE49-F238E27FC236}">
                <a16:creationId xmlns:a16="http://schemas.microsoft.com/office/drawing/2014/main" id="{E3379B26-341E-4FAC-A250-26CE381F29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0F2582-BFB8-4841-9683-156F4CA4D9E4}"/>
              </a:ext>
            </a:extLst>
          </p:cNvPr>
          <p:cNvSpPr>
            <a:spLocks noGrp="1"/>
          </p:cNvSpPr>
          <p:nvPr>
            <p:ph type="sldNum" sz="quarter" idx="12"/>
          </p:nvPr>
        </p:nvSpPr>
        <p:spPr/>
        <p:txBody>
          <a:bodyPr/>
          <a:lstStyle/>
          <a:p>
            <a:fld id="{55DFD8D7-AE1A-4E2B-9424-7B4D3278CE0D}" type="slidenum">
              <a:rPr lang="en-US" smtClean="0"/>
              <a:t>‹#›</a:t>
            </a:fld>
            <a:endParaRPr lang="en-US"/>
          </a:p>
        </p:txBody>
      </p:sp>
    </p:spTree>
    <p:extLst>
      <p:ext uri="{BB962C8B-B14F-4D97-AF65-F5344CB8AC3E}">
        <p14:creationId xmlns:p14="http://schemas.microsoft.com/office/powerpoint/2010/main" val="873576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133DCF-F572-4E29-803E-EE030962BD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6397885-C79B-4A83-B889-C8277DA1F6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D5ADE73-16B4-4BED-A288-5A06D7E105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defRPr>
            </a:lvl1pPr>
          </a:lstStyle>
          <a:p>
            <a:fld id="{1E26D13E-E5D4-4713-B2E2-B00F8876F654}" type="datetimeFigureOut">
              <a:rPr lang="en-US" smtClean="0"/>
              <a:pPr/>
              <a:t>4/18/2020</a:t>
            </a:fld>
            <a:endParaRPr lang="en-US" dirty="0"/>
          </a:p>
        </p:txBody>
      </p:sp>
      <p:sp>
        <p:nvSpPr>
          <p:cNvPr id="5" name="Footer Placeholder 4">
            <a:extLst>
              <a:ext uri="{FF2B5EF4-FFF2-40B4-BE49-F238E27FC236}">
                <a16:creationId xmlns:a16="http://schemas.microsoft.com/office/drawing/2014/main" id="{902BA571-7A46-43CD-B404-37E5213630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defRPr>
            </a:lvl1pPr>
          </a:lstStyle>
          <a:p>
            <a:endParaRPr lang="en-US" dirty="0"/>
          </a:p>
        </p:txBody>
      </p:sp>
      <p:sp>
        <p:nvSpPr>
          <p:cNvPr id="6" name="Slide Number Placeholder 5">
            <a:extLst>
              <a:ext uri="{FF2B5EF4-FFF2-40B4-BE49-F238E27FC236}">
                <a16:creationId xmlns:a16="http://schemas.microsoft.com/office/drawing/2014/main" id="{46CE69AA-8CB8-4984-AC6D-E2F65F2D24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fld id="{55DFD8D7-AE1A-4E2B-9424-7B4D3278CE0D}" type="slidenum">
              <a:rPr lang="en-US" smtClean="0"/>
              <a:pPr/>
              <a:t>‹#›</a:t>
            </a:fld>
            <a:endParaRPr lang="en-US" dirty="0"/>
          </a:p>
        </p:txBody>
      </p:sp>
    </p:spTree>
    <p:extLst>
      <p:ext uri="{BB962C8B-B14F-4D97-AF65-F5344CB8AC3E}">
        <p14:creationId xmlns:p14="http://schemas.microsoft.com/office/powerpoint/2010/main" val="941814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7"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81.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70.png"/><Relationship Id="rId13" Type="http://schemas.openxmlformats.org/officeDocument/2006/relationships/image" Target="../media/image110.png"/><Relationship Id="rId7" Type="http://schemas.openxmlformats.org/officeDocument/2006/relationships/image" Target="../media/image60.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0.png"/><Relationship Id="rId11" Type="http://schemas.openxmlformats.org/officeDocument/2006/relationships/image" Target="../media/image80.png"/><Relationship Id="rId5" Type="http://schemas.openxmlformats.org/officeDocument/2006/relationships/image" Target="../media/image40.png"/><Relationship Id="rId10" Type="http://schemas.openxmlformats.org/officeDocument/2006/relationships/image" Target="../media/image9.png"/><Relationship Id="rId4" Type="http://schemas.openxmlformats.org/officeDocument/2006/relationships/image" Target="../media/image30.png"/><Relationship Id="rId9"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hyperlink" Target="https://www.khanacademy.org/math/algebra-home/alg-rational-expr-eq-func/alg-direct-and-inverse-variation/v/direct-variation-application" TargetMode="External"/><Relationship Id="rId2" Type="http://schemas.openxmlformats.org/officeDocument/2006/relationships/hyperlink" Target="https://www.khanacademy.org/math/algebra-home/alg-rational-expr-eq-func/alg-direct-and-inverse-variation/v/direct-variation-1" TargetMode="Externa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hyperlink" Target="https://www.khanacademy.org/math/algebra-home/alg-rational-expr-eq-func/alg-direct-and-inverse-variation/v/inverse-variation-applic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40F48-6CB9-4C9F-97DF-9AA45F0ECB37}"/>
              </a:ext>
            </a:extLst>
          </p:cNvPr>
          <p:cNvSpPr txBox="1"/>
          <p:nvPr/>
        </p:nvSpPr>
        <p:spPr>
          <a:xfrm>
            <a:off x="794085" y="180482"/>
            <a:ext cx="9577137" cy="6997428"/>
          </a:xfrm>
          <a:prstGeom prst="rect">
            <a:avLst/>
          </a:prstGeom>
          <a:noFill/>
        </p:spPr>
        <p:txBody>
          <a:bodyPr wrap="square" rtlCol="0">
            <a:spAutoFit/>
          </a:bodyPr>
          <a:lstStyle/>
          <a:p>
            <a:pPr>
              <a:lnSpc>
                <a:spcPct val="250000"/>
              </a:lnSpc>
            </a:pPr>
            <a:r>
              <a:rPr lang="en-US" sz="2400" b="1" dirty="0"/>
              <a:t>How to best use these slides…</a:t>
            </a:r>
          </a:p>
          <a:p>
            <a:pPr marL="285750" indent="-285750">
              <a:lnSpc>
                <a:spcPct val="250000"/>
              </a:lnSpc>
              <a:buFont typeface="Arial" panose="020B0604020202020204" pitchFamily="34" charset="0"/>
              <a:buChar char="•"/>
            </a:pPr>
            <a:r>
              <a:rPr lang="en-US" dirty="0"/>
              <a:t>View the PPT as a slide show</a:t>
            </a:r>
          </a:p>
          <a:p>
            <a:pPr marL="742950" lvl="1" indent="-285750">
              <a:lnSpc>
                <a:spcPct val="250000"/>
              </a:lnSpc>
              <a:buFont typeface="Arial" panose="020B0604020202020204" pitchFamily="34" charset="0"/>
              <a:buChar char="•"/>
            </a:pPr>
            <a:endParaRPr lang="en-US" dirty="0"/>
          </a:p>
          <a:p>
            <a:pPr marL="742950" lvl="1" indent="-285750">
              <a:lnSpc>
                <a:spcPct val="250000"/>
              </a:lnSpc>
              <a:buFont typeface="Arial" panose="020B0604020202020204" pitchFamily="34" charset="0"/>
              <a:buChar char="•"/>
            </a:pPr>
            <a:endParaRPr lang="en-US" dirty="0"/>
          </a:p>
          <a:p>
            <a:pPr marL="285750" indent="-285750">
              <a:lnSpc>
                <a:spcPct val="250000"/>
              </a:lnSpc>
              <a:buFont typeface="Arial" panose="020B0604020202020204" pitchFamily="34" charset="0"/>
              <a:buChar char="•"/>
            </a:pPr>
            <a:r>
              <a:rPr lang="en-US" dirty="0"/>
              <a:t>Then click through every step</a:t>
            </a:r>
          </a:p>
          <a:p>
            <a:pPr marL="742950" lvl="1" indent="-285750">
              <a:lnSpc>
                <a:spcPct val="150000"/>
              </a:lnSpc>
              <a:buFont typeface="Arial" panose="020B0604020202020204" pitchFamily="34" charset="0"/>
              <a:buChar char="•"/>
            </a:pPr>
            <a:r>
              <a:rPr lang="en-US" dirty="0"/>
              <a:t>Mouse clicks will advance the slide show</a:t>
            </a:r>
          </a:p>
          <a:p>
            <a:pPr marL="742950" lvl="1" indent="-285750">
              <a:lnSpc>
                <a:spcPct val="150000"/>
              </a:lnSpc>
              <a:buFont typeface="Arial" panose="020B0604020202020204" pitchFamily="34" charset="0"/>
              <a:buChar char="•"/>
            </a:pPr>
            <a:r>
              <a:rPr lang="en-US" dirty="0"/>
              <a:t>Left/right arrow keys move forward/backward</a:t>
            </a:r>
          </a:p>
          <a:p>
            <a:pPr marL="742950" lvl="1" indent="-285750">
              <a:lnSpc>
                <a:spcPct val="150000"/>
              </a:lnSpc>
              <a:buFont typeface="Arial" panose="020B0604020202020204" pitchFamily="34" charset="0"/>
              <a:buChar char="•"/>
            </a:pPr>
            <a:r>
              <a:rPr lang="en-US" dirty="0"/>
              <a:t>Mouse wheel scrolling moves forward/backward</a:t>
            </a:r>
          </a:p>
          <a:p>
            <a:pPr marL="285750" indent="-285750">
              <a:lnSpc>
                <a:spcPct val="250000"/>
              </a:lnSpc>
              <a:buFont typeface="Arial" panose="020B0604020202020204" pitchFamily="34" charset="0"/>
              <a:buChar char="•"/>
            </a:pPr>
            <a:r>
              <a:rPr lang="en-US" dirty="0"/>
              <a:t>When a question is posed, stop and think it through, try to answer it yourself before clicking</a:t>
            </a:r>
          </a:p>
          <a:p>
            <a:pPr marL="285750" indent="-285750">
              <a:lnSpc>
                <a:spcPct val="250000"/>
              </a:lnSpc>
              <a:buFont typeface="Arial" panose="020B0604020202020204" pitchFamily="34" charset="0"/>
              <a:buChar char="•"/>
            </a:pPr>
            <a:r>
              <a:rPr lang="en-US" dirty="0"/>
              <a:t>If you have questions, use PS discussion boards, email me, and/or visit us in a Teams class session!</a:t>
            </a:r>
          </a:p>
          <a:p>
            <a:pPr marL="285750" indent="-285750">
              <a:lnSpc>
                <a:spcPct val="250000"/>
              </a:lnSpc>
              <a:buFont typeface="Arial" panose="020B0604020202020204" pitchFamily="34" charset="0"/>
              <a:buChar char="•"/>
            </a:pPr>
            <a:endParaRPr lang="en-US" dirty="0"/>
          </a:p>
        </p:txBody>
      </p:sp>
      <p:pic>
        <p:nvPicPr>
          <p:cNvPr id="3" name="Picture 2">
            <a:extLst>
              <a:ext uri="{FF2B5EF4-FFF2-40B4-BE49-F238E27FC236}">
                <a16:creationId xmlns:a16="http://schemas.microsoft.com/office/drawing/2014/main" id="{5C6E56D1-A806-41CC-B805-4FFA07CFEE29}"/>
              </a:ext>
            </a:extLst>
          </p:cNvPr>
          <p:cNvPicPr>
            <a:picLocks noChangeAspect="1"/>
          </p:cNvPicPr>
          <p:nvPr/>
        </p:nvPicPr>
        <p:blipFill>
          <a:blip r:embed="rId2"/>
          <a:stretch>
            <a:fillRect/>
          </a:stretch>
        </p:blipFill>
        <p:spPr>
          <a:xfrm>
            <a:off x="1189917" y="1728702"/>
            <a:ext cx="10155067" cy="1343212"/>
          </a:xfrm>
          <a:prstGeom prst="rect">
            <a:avLst/>
          </a:prstGeom>
        </p:spPr>
      </p:pic>
      <p:sp>
        <p:nvSpPr>
          <p:cNvPr id="4" name="Oval 3">
            <a:extLst>
              <a:ext uri="{FF2B5EF4-FFF2-40B4-BE49-F238E27FC236}">
                <a16:creationId xmlns:a16="http://schemas.microsoft.com/office/drawing/2014/main" id="{257EB3AC-F04A-4053-8C8E-8B5AF13C1548}"/>
              </a:ext>
            </a:extLst>
          </p:cNvPr>
          <p:cNvSpPr/>
          <p:nvPr/>
        </p:nvSpPr>
        <p:spPr>
          <a:xfrm>
            <a:off x="5289264" y="1592925"/>
            <a:ext cx="948690" cy="807383"/>
          </a:xfrm>
          <a:prstGeom prst="ellipse">
            <a:avLst/>
          </a:prstGeom>
          <a:solidFill>
            <a:srgbClr val="FFFF00">
              <a:alpha val="10000"/>
            </a:srgb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2761C8D6-1D0E-4ABC-B826-E2B952CE274C}"/>
              </a:ext>
            </a:extLst>
          </p:cNvPr>
          <p:cNvSpPr/>
          <p:nvPr/>
        </p:nvSpPr>
        <p:spPr>
          <a:xfrm>
            <a:off x="1020251" y="2087272"/>
            <a:ext cx="948690" cy="807383"/>
          </a:xfrm>
          <a:prstGeom prst="ellipse">
            <a:avLst/>
          </a:prstGeom>
          <a:solidFill>
            <a:srgbClr val="FFFF00">
              <a:alpha val="10000"/>
            </a:srgb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06E28EC4-855D-4D57-AB57-3ABF6925D9C5}"/>
              </a:ext>
            </a:extLst>
          </p:cNvPr>
          <p:cNvCxnSpPr>
            <a:cxnSpLocks/>
            <a:endCxn id="4" idx="2"/>
          </p:cNvCxnSpPr>
          <p:nvPr/>
        </p:nvCxnSpPr>
        <p:spPr>
          <a:xfrm>
            <a:off x="3671081" y="1575963"/>
            <a:ext cx="1618183" cy="42065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295DCBF-7EB8-4A2F-A3B8-5419D4969D14}"/>
              </a:ext>
            </a:extLst>
          </p:cNvPr>
          <p:cNvCxnSpPr>
            <a:cxnSpLocks/>
          </p:cNvCxnSpPr>
          <p:nvPr/>
        </p:nvCxnSpPr>
        <p:spPr>
          <a:xfrm flipH="1">
            <a:off x="1968942" y="1592925"/>
            <a:ext cx="1306307" cy="49434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4490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50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500"/>
                                        <p:tgtEl>
                                          <p:spTgt spid="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fade">
                                      <p:cBhvr>
                                        <p:cTn id="32" dur="500"/>
                                        <p:tgtEl>
                                          <p:spTgt spid="2">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fade">
                                      <p:cBhvr>
                                        <p:cTn id="37"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723B0-2FBE-40BF-AB01-5454010BF1EA}"/>
              </a:ext>
            </a:extLst>
          </p:cNvPr>
          <p:cNvSpPr>
            <a:spLocks noGrp="1"/>
          </p:cNvSpPr>
          <p:nvPr>
            <p:ph type="title"/>
          </p:nvPr>
        </p:nvSpPr>
        <p:spPr/>
        <p:txBody>
          <a:bodyPr/>
          <a:lstStyle/>
          <a:p>
            <a:r>
              <a:rPr lang="en-US" dirty="0"/>
              <a:t>Homework</a:t>
            </a:r>
          </a:p>
        </p:txBody>
      </p:sp>
      <p:sp>
        <p:nvSpPr>
          <p:cNvPr id="3" name="TextBox 2">
            <a:extLst>
              <a:ext uri="{FF2B5EF4-FFF2-40B4-BE49-F238E27FC236}">
                <a16:creationId xmlns:a16="http://schemas.microsoft.com/office/drawing/2014/main" id="{99C978C2-0B8D-42AC-A984-F09BBFD51437}"/>
              </a:ext>
            </a:extLst>
          </p:cNvPr>
          <p:cNvSpPr txBox="1"/>
          <p:nvPr/>
        </p:nvSpPr>
        <p:spPr>
          <a:xfrm>
            <a:off x="957714" y="1963554"/>
            <a:ext cx="8268101" cy="523220"/>
          </a:xfrm>
          <a:prstGeom prst="rect">
            <a:avLst/>
          </a:prstGeom>
          <a:noFill/>
        </p:spPr>
        <p:txBody>
          <a:bodyPr wrap="square" rtlCol="0">
            <a:spAutoFit/>
          </a:bodyPr>
          <a:lstStyle/>
          <a:p>
            <a:r>
              <a:rPr lang="en-US" sz="2800" dirty="0" err="1"/>
              <a:t>Pg</a:t>
            </a:r>
            <a:r>
              <a:rPr lang="en-US" sz="2800" dirty="0"/>
              <a:t> 363, #15-30</a:t>
            </a:r>
          </a:p>
        </p:txBody>
      </p:sp>
    </p:spTree>
    <p:extLst>
      <p:ext uri="{BB962C8B-B14F-4D97-AF65-F5344CB8AC3E}">
        <p14:creationId xmlns:p14="http://schemas.microsoft.com/office/powerpoint/2010/main" val="1120459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40F48-6CB9-4C9F-97DF-9AA45F0ECB37}"/>
              </a:ext>
            </a:extLst>
          </p:cNvPr>
          <p:cNvSpPr txBox="1"/>
          <p:nvPr/>
        </p:nvSpPr>
        <p:spPr>
          <a:xfrm>
            <a:off x="1251284" y="637674"/>
            <a:ext cx="9577137" cy="2754024"/>
          </a:xfrm>
          <a:prstGeom prst="rect">
            <a:avLst/>
          </a:prstGeom>
          <a:noFill/>
        </p:spPr>
        <p:txBody>
          <a:bodyPr wrap="square" rtlCol="0">
            <a:spAutoFit/>
          </a:bodyPr>
          <a:lstStyle/>
          <a:p>
            <a:pPr algn="ctr">
              <a:lnSpc>
                <a:spcPct val="250000"/>
              </a:lnSpc>
            </a:pPr>
            <a:r>
              <a:rPr lang="en-US" sz="4400" b="1" dirty="0"/>
              <a:t>LESSON 7.1b</a:t>
            </a:r>
          </a:p>
          <a:p>
            <a:pPr algn="ctr">
              <a:lnSpc>
                <a:spcPct val="250000"/>
              </a:lnSpc>
            </a:pPr>
            <a:r>
              <a:rPr lang="en-US" sz="2800" b="1" dirty="0"/>
              <a:t>Writing Inverse Variation Equations &amp; Modeling</a:t>
            </a:r>
          </a:p>
        </p:txBody>
      </p:sp>
    </p:spTree>
    <p:extLst>
      <p:ext uri="{BB962C8B-B14F-4D97-AF65-F5344CB8AC3E}">
        <p14:creationId xmlns:p14="http://schemas.microsoft.com/office/powerpoint/2010/main" val="993717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40F48-6CB9-4C9F-97DF-9AA45F0ECB37}"/>
              </a:ext>
            </a:extLst>
          </p:cNvPr>
          <p:cNvSpPr txBox="1"/>
          <p:nvPr/>
        </p:nvSpPr>
        <p:spPr>
          <a:xfrm>
            <a:off x="1251284" y="637674"/>
            <a:ext cx="9577137" cy="2057615"/>
          </a:xfrm>
          <a:prstGeom prst="rect">
            <a:avLst/>
          </a:prstGeom>
          <a:noFill/>
        </p:spPr>
        <p:txBody>
          <a:bodyPr wrap="square" rtlCol="0">
            <a:spAutoFit/>
          </a:bodyPr>
          <a:lstStyle/>
          <a:p>
            <a:pPr>
              <a:lnSpc>
                <a:spcPct val="250000"/>
              </a:lnSpc>
            </a:pPr>
            <a:r>
              <a:rPr lang="en-US" b="1" dirty="0"/>
              <a:t>Today you will:</a:t>
            </a:r>
          </a:p>
          <a:p>
            <a:pPr marL="285750" indent="-285750">
              <a:lnSpc>
                <a:spcPct val="250000"/>
              </a:lnSpc>
              <a:buFont typeface="Arial" panose="020B0604020202020204" pitchFamily="34" charset="0"/>
              <a:buChar char="•"/>
            </a:pPr>
            <a:r>
              <a:rPr lang="en-US" dirty="0"/>
              <a:t>Write inverse variation equations</a:t>
            </a:r>
          </a:p>
          <a:p>
            <a:pPr marL="285750" indent="-285750">
              <a:lnSpc>
                <a:spcPct val="250000"/>
              </a:lnSpc>
              <a:buFont typeface="Arial" panose="020B0604020202020204" pitchFamily="34" charset="0"/>
              <a:buChar char="•"/>
            </a:pPr>
            <a:r>
              <a:rPr lang="en-US" dirty="0"/>
              <a:t>Practice using English to describe math processes and equations</a:t>
            </a:r>
          </a:p>
        </p:txBody>
      </p:sp>
    </p:spTree>
    <p:extLst>
      <p:ext uri="{BB962C8B-B14F-4D97-AF65-F5344CB8AC3E}">
        <p14:creationId xmlns:p14="http://schemas.microsoft.com/office/powerpoint/2010/main" val="1167889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40F48-6CB9-4C9F-97DF-9AA45F0ECB37}"/>
              </a:ext>
            </a:extLst>
          </p:cNvPr>
          <p:cNvSpPr txBox="1"/>
          <p:nvPr/>
        </p:nvSpPr>
        <p:spPr>
          <a:xfrm>
            <a:off x="1251284" y="637674"/>
            <a:ext cx="9577137" cy="3581109"/>
          </a:xfrm>
          <a:prstGeom prst="rect">
            <a:avLst/>
          </a:prstGeom>
          <a:noFill/>
        </p:spPr>
        <p:txBody>
          <a:bodyPr wrap="square" rtlCol="0">
            <a:spAutoFit/>
          </a:bodyPr>
          <a:lstStyle/>
          <a:p>
            <a:pPr>
              <a:lnSpc>
                <a:spcPct val="250000"/>
              </a:lnSpc>
            </a:pPr>
            <a:r>
              <a:rPr lang="en-US" b="1" dirty="0"/>
              <a:t>Core Vocabulary:</a:t>
            </a:r>
          </a:p>
          <a:p>
            <a:pPr marL="285750" indent="-285750">
              <a:buFont typeface="Arial" panose="020B0604020202020204" pitchFamily="34" charset="0"/>
              <a:buChar char="•"/>
            </a:pPr>
            <a:r>
              <a:rPr lang="en-US" dirty="0"/>
              <a:t>Inverse variation, p. 360</a:t>
            </a:r>
          </a:p>
          <a:p>
            <a:pPr marL="285750" indent="-285750">
              <a:buFont typeface="Arial" panose="020B0604020202020204" pitchFamily="34" charset="0"/>
              <a:buChar char="•"/>
            </a:pPr>
            <a:r>
              <a:rPr lang="en-US" dirty="0"/>
              <a:t>Constant of variation, p 360</a:t>
            </a:r>
          </a:p>
          <a:p>
            <a:endParaRPr lang="en-US" dirty="0"/>
          </a:p>
          <a:p>
            <a:r>
              <a:rPr lang="en-US" b="1" dirty="0"/>
              <a:t>Previous</a:t>
            </a:r>
            <a:r>
              <a:rPr lang="en-US" dirty="0"/>
              <a:t>:</a:t>
            </a:r>
          </a:p>
          <a:p>
            <a:pPr marL="285750" indent="-285750">
              <a:buFont typeface="Arial" panose="020B0604020202020204" pitchFamily="34" charset="0"/>
              <a:buChar char="•"/>
            </a:pPr>
            <a:r>
              <a:rPr lang="en-US" dirty="0"/>
              <a:t>Direct variation</a:t>
            </a:r>
          </a:p>
          <a:p>
            <a:pPr marL="285750" indent="-285750">
              <a:buFont typeface="Arial" panose="020B0604020202020204" pitchFamily="34" charset="0"/>
              <a:buChar char="•"/>
            </a:pPr>
            <a:r>
              <a:rPr lang="en-US" dirty="0"/>
              <a:t>Ratios</a:t>
            </a:r>
          </a:p>
          <a:p>
            <a:endParaRPr lang="en-US" dirty="0"/>
          </a:p>
          <a:p>
            <a:pPr marL="285750" indent="-285750">
              <a:buFont typeface="Arial" panose="020B0604020202020204" pitchFamily="34" charset="0"/>
              <a:buChar char="•"/>
            </a:pPr>
            <a:endParaRPr lang="en-US" dirty="0"/>
          </a:p>
          <a:p>
            <a:pPr>
              <a:lnSpc>
                <a:spcPct val="250000"/>
              </a:lnSpc>
            </a:pPr>
            <a:endParaRPr lang="en-US" dirty="0"/>
          </a:p>
        </p:txBody>
      </p:sp>
    </p:spTree>
    <p:extLst>
      <p:ext uri="{BB962C8B-B14F-4D97-AF65-F5344CB8AC3E}">
        <p14:creationId xmlns:p14="http://schemas.microsoft.com/office/powerpoint/2010/main" val="1780798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86A93CF4-76C7-4612-AF1A-AAABD987FD69}"/>
                  </a:ext>
                </a:extLst>
              </p:cNvPr>
              <p:cNvSpPr txBox="1"/>
              <p:nvPr/>
            </p:nvSpPr>
            <p:spPr>
              <a:xfrm>
                <a:off x="228600" y="354330"/>
                <a:ext cx="11647170" cy="6513963"/>
              </a:xfrm>
              <a:prstGeom prst="rect">
                <a:avLst/>
              </a:prstGeom>
              <a:noFill/>
            </p:spPr>
            <p:txBody>
              <a:bodyPr wrap="square" rtlCol="0">
                <a:spAutoFit/>
              </a:bodyPr>
              <a:lstStyle/>
              <a:p>
                <a:r>
                  <a:rPr lang="en-US" b="1" dirty="0"/>
                  <a:t>Suppose we are told</a:t>
                </a:r>
                <a:r>
                  <a:rPr lang="en-US" dirty="0"/>
                  <a:t>:</a:t>
                </a:r>
              </a:p>
              <a:p>
                <a:pPr marL="742950" lvl="1" indent="-285750">
                  <a:lnSpc>
                    <a:spcPct val="150000"/>
                  </a:lnSpc>
                  <a:buFont typeface="Arial" panose="020B0604020202020204" pitchFamily="34" charset="0"/>
                  <a:buChar char="•"/>
                </a:pPr>
                <a:r>
                  <a:rPr lang="en-US" dirty="0"/>
                  <a:t>The variables </a:t>
                </a:r>
                <a14:m>
                  <m:oMath xmlns:m="http://schemas.openxmlformats.org/officeDocument/2006/math">
                    <m:r>
                      <a:rPr lang="en-US" b="0" i="1" smtClean="0">
                        <a:latin typeface="Cambria Math" panose="02040503050406030204" pitchFamily="18" charset="0"/>
                      </a:rPr>
                      <m:t>𝑥</m:t>
                    </m:r>
                  </m:oMath>
                </a14:m>
                <a:r>
                  <a:rPr lang="en-US" dirty="0"/>
                  <a:t> and </a:t>
                </a:r>
                <a14:m>
                  <m:oMath xmlns:m="http://schemas.openxmlformats.org/officeDocument/2006/math">
                    <m:r>
                      <a:rPr lang="en-US" b="0" i="1" smtClean="0">
                        <a:latin typeface="Cambria Math" panose="02040503050406030204" pitchFamily="18" charset="0"/>
                      </a:rPr>
                      <m:t>𝑦</m:t>
                    </m:r>
                  </m:oMath>
                </a14:m>
                <a:r>
                  <a:rPr lang="en-US" dirty="0"/>
                  <a:t> vary inversely</a:t>
                </a:r>
              </a:p>
              <a:p>
                <a:pPr marL="742950" lvl="1" indent="-285750">
                  <a:lnSpc>
                    <a:spcPct val="150000"/>
                  </a:lnSpc>
                  <a:buFont typeface="Arial" panose="020B0604020202020204" pitchFamily="34" charset="0"/>
                  <a:buChar char="•"/>
                </a:pPr>
                <a:r>
                  <a:rPr lang="en-US" dirty="0"/>
                  <a:t>When </a:t>
                </a:r>
                <a14:m>
                  <m:oMath xmlns:m="http://schemas.openxmlformats.org/officeDocument/2006/math">
                    <m:r>
                      <a:rPr lang="en-US" b="0" i="1" smtClean="0">
                        <a:latin typeface="Cambria Math" panose="02040503050406030204" pitchFamily="18" charset="0"/>
                      </a:rPr>
                      <m:t>𝑥</m:t>
                    </m:r>
                    <m:r>
                      <a:rPr lang="en-US" b="0" i="1" smtClean="0">
                        <a:latin typeface="Cambria Math" panose="02040503050406030204" pitchFamily="18" charset="0"/>
                      </a:rPr>
                      <m:t>=4</m:t>
                    </m:r>
                  </m:oMath>
                </a14:m>
                <a:r>
                  <a:rPr lang="en-US" dirty="0"/>
                  <a:t>, then </a:t>
                </a:r>
                <a14:m>
                  <m:oMath xmlns:m="http://schemas.openxmlformats.org/officeDocument/2006/math">
                    <m:r>
                      <a:rPr lang="en-US" b="0" i="1" smtClean="0">
                        <a:latin typeface="Cambria Math" panose="02040503050406030204" pitchFamily="18" charset="0"/>
                      </a:rPr>
                      <m:t>𝑦</m:t>
                    </m:r>
                    <m:r>
                      <a:rPr lang="en-US" b="0" i="1" smtClean="0">
                        <a:latin typeface="Cambria Math" panose="02040503050406030204" pitchFamily="18" charset="0"/>
                      </a:rPr>
                      <m:t>=8</m:t>
                    </m:r>
                  </m:oMath>
                </a14:m>
                <a:endParaRPr lang="en-US" b="0" dirty="0"/>
              </a:p>
              <a:p>
                <a:pPr marL="285750" indent="-285750">
                  <a:buFont typeface="Arial" panose="020B0604020202020204" pitchFamily="34" charset="0"/>
                  <a:buChar char="•"/>
                </a:pPr>
                <a:endParaRPr lang="en-US" dirty="0"/>
              </a:p>
              <a:p>
                <a:r>
                  <a:rPr lang="en-US" dirty="0"/>
                  <a:t>…and we were asked to come up with the equation for the inverse variation relationship…</a:t>
                </a:r>
              </a:p>
              <a:p>
                <a:endParaRPr lang="en-US" dirty="0"/>
              </a:p>
              <a:p>
                <a:r>
                  <a:rPr lang="en-US" dirty="0"/>
                  <a:t>How would we do this?</a:t>
                </a:r>
              </a:p>
              <a:p>
                <a:endParaRPr lang="en-US" dirty="0"/>
              </a:p>
              <a:p>
                <a:r>
                  <a:rPr lang="en-US" dirty="0"/>
                  <a:t>Well, again … let’s ask ourselves some questions:</a:t>
                </a:r>
              </a:p>
              <a:p>
                <a:pPr marL="800100" lvl="1" indent="-342900">
                  <a:lnSpc>
                    <a:spcPct val="150000"/>
                  </a:lnSpc>
                  <a:buFont typeface="+mj-lt"/>
                  <a:buAutoNum type="arabicPeriod"/>
                </a:pPr>
                <a:r>
                  <a:rPr lang="en-US" dirty="0"/>
                  <a:t>What information are we given?</a:t>
                </a:r>
              </a:p>
              <a:p>
                <a:pPr marL="1257300" lvl="2" indent="-342900">
                  <a:buFont typeface="Arial" panose="020B0604020202020204" pitchFamily="34" charset="0"/>
                  <a:buChar char="•"/>
                </a:pPr>
                <a:r>
                  <a:rPr lang="en-US" dirty="0"/>
                  <a:t>That it is an inverse relationship → </a:t>
                </a:r>
                <a14:m>
                  <m:oMath xmlns:m="http://schemas.openxmlformats.org/officeDocument/2006/math">
                    <m:r>
                      <a:rPr lang="en-US" b="0" i="1" smtClean="0">
                        <a:latin typeface="Cambria Math" panose="02040503050406030204" pitchFamily="18" charset="0"/>
                      </a:rPr>
                      <m:t>𝑦</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𝑎</m:t>
                        </m:r>
                      </m:num>
                      <m:den>
                        <m:r>
                          <a:rPr lang="en-US" b="0" i="1" smtClean="0">
                            <a:latin typeface="Cambria Math" panose="02040503050406030204" pitchFamily="18" charset="0"/>
                          </a:rPr>
                          <m:t>𝑥</m:t>
                        </m:r>
                      </m:den>
                    </m:f>
                  </m:oMath>
                </a14:m>
                <a:endParaRPr lang="en-US" dirty="0"/>
              </a:p>
              <a:p>
                <a:pPr marL="1257300" lvl="2" indent="-342900">
                  <a:buFont typeface="Arial" panose="020B0604020202020204" pitchFamily="34" charset="0"/>
                  <a:buChar char="•"/>
                </a:pPr>
                <a:r>
                  <a:rPr lang="en-US" dirty="0"/>
                  <a:t>…and we know 1 set of values for </a:t>
                </a:r>
                <a14:m>
                  <m:oMath xmlns:m="http://schemas.openxmlformats.org/officeDocument/2006/math">
                    <m:r>
                      <a:rPr lang="en-US" i="1">
                        <a:latin typeface="Cambria Math" panose="02040503050406030204" pitchFamily="18" charset="0"/>
                      </a:rPr>
                      <m:t>𝑥</m:t>
                    </m:r>
                  </m:oMath>
                </a14:m>
                <a:r>
                  <a:rPr lang="en-US" dirty="0"/>
                  <a:t> and </a:t>
                </a:r>
                <a14:m>
                  <m:oMath xmlns:m="http://schemas.openxmlformats.org/officeDocument/2006/math">
                    <m:r>
                      <a:rPr lang="en-US" i="1">
                        <a:latin typeface="Cambria Math" panose="02040503050406030204" pitchFamily="18" charset="0"/>
                      </a:rPr>
                      <m:t>𝑦</m:t>
                    </m:r>
                  </m:oMath>
                </a14:m>
                <a:r>
                  <a:rPr lang="en-US" dirty="0"/>
                  <a:t> </a:t>
                </a:r>
              </a:p>
              <a:p>
                <a:pPr marL="800100" lvl="1" indent="-342900">
                  <a:lnSpc>
                    <a:spcPct val="150000"/>
                  </a:lnSpc>
                  <a:buFont typeface="+mj-lt"/>
                  <a:buAutoNum type="arabicPeriod"/>
                </a:pPr>
                <a:r>
                  <a:rPr lang="en-US" dirty="0"/>
                  <a:t>What information are we missing?</a:t>
                </a:r>
              </a:p>
              <a:p>
                <a:pPr marL="1257300" lvl="2" indent="-342900">
                  <a:lnSpc>
                    <a:spcPct val="150000"/>
                  </a:lnSpc>
                  <a:buFont typeface="Arial" panose="020B0604020202020204" pitchFamily="34" charset="0"/>
                  <a:buChar char="•"/>
                </a:pPr>
                <a:r>
                  <a:rPr lang="en-US" dirty="0"/>
                  <a:t>We don’t know the constant of variation </a:t>
                </a:r>
                <a14:m>
                  <m:oMath xmlns:m="http://schemas.openxmlformats.org/officeDocument/2006/math">
                    <m:r>
                      <a:rPr lang="en-US" b="0" i="1" smtClean="0">
                        <a:latin typeface="Cambria Math" panose="02040503050406030204" pitchFamily="18" charset="0"/>
                      </a:rPr>
                      <m:t>𝑎</m:t>
                    </m:r>
                  </m:oMath>
                </a14:m>
                <a:endParaRPr lang="en-US" dirty="0"/>
              </a:p>
              <a:p>
                <a:pPr marL="1257300" lvl="2" indent="-342900">
                  <a:lnSpc>
                    <a:spcPct val="150000"/>
                  </a:lnSpc>
                  <a:buFont typeface="Arial" panose="020B0604020202020204" pitchFamily="34" charset="0"/>
                  <a:buChar char="•"/>
                </a:pPr>
                <a:r>
                  <a:rPr lang="en-US" dirty="0"/>
                  <a:t>If we knew </a:t>
                </a:r>
                <a14:m>
                  <m:oMath xmlns:m="http://schemas.openxmlformats.org/officeDocument/2006/math">
                    <m:r>
                      <a:rPr lang="en-US" b="0" i="1" smtClean="0">
                        <a:latin typeface="Cambria Math" panose="02040503050406030204" pitchFamily="18" charset="0"/>
                      </a:rPr>
                      <m:t>𝑎</m:t>
                    </m:r>
                  </m:oMath>
                </a14:m>
                <a:r>
                  <a:rPr lang="en-US" dirty="0"/>
                  <a:t> we could write the equation!</a:t>
                </a:r>
              </a:p>
              <a:p>
                <a:pPr>
                  <a:lnSpc>
                    <a:spcPct val="200000"/>
                  </a:lnSpc>
                </a:pPr>
                <a:r>
                  <a:rPr lang="en-US" dirty="0"/>
                  <a:t>Okay, so let’s find </a:t>
                </a:r>
                <a14:m>
                  <m:oMath xmlns:m="http://schemas.openxmlformats.org/officeDocument/2006/math">
                    <m:r>
                      <a:rPr lang="en-US" b="0" i="1" smtClean="0">
                        <a:latin typeface="Cambria Math" panose="02040503050406030204" pitchFamily="18" charset="0"/>
                      </a:rPr>
                      <m:t>𝑎</m:t>
                    </m:r>
                  </m:oMath>
                </a14:m>
                <a:r>
                  <a:rPr lang="en-US" dirty="0"/>
                  <a:t>!</a:t>
                </a:r>
              </a:p>
              <a:p>
                <a:pPr marL="742950" lvl="1" indent="-285750">
                  <a:lnSpc>
                    <a:spcPct val="150000"/>
                  </a:lnSpc>
                  <a:buFont typeface="Arial" panose="020B0604020202020204" pitchFamily="34" charset="0"/>
                  <a:buChar char="•"/>
                </a:pPr>
                <a:r>
                  <a:rPr lang="en-US" dirty="0"/>
                  <a:t>Write the general equation out, and fill in what we know</a:t>
                </a:r>
              </a:p>
              <a:p>
                <a:pPr marL="742950" lvl="1" indent="-285750">
                  <a:lnSpc>
                    <a:spcPct val="150000"/>
                  </a:lnSpc>
                  <a:buFont typeface="Arial" panose="020B0604020202020204" pitchFamily="34" charset="0"/>
                  <a:buChar char="•"/>
                </a:pPr>
                <a:r>
                  <a:rPr lang="en-US" dirty="0"/>
                  <a:t>Solve for what we don’t know!</a:t>
                </a:r>
              </a:p>
            </p:txBody>
          </p:sp>
        </mc:Choice>
        <mc:Fallback xmlns="">
          <p:sp>
            <p:nvSpPr>
              <p:cNvPr id="2" name="TextBox 1">
                <a:extLst>
                  <a:ext uri="{FF2B5EF4-FFF2-40B4-BE49-F238E27FC236}">
                    <a16:creationId xmlns:a16="http://schemas.microsoft.com/office/drawing/2014/main" id="{86A93CF4-76C7-4612-AF1A-AAABD987FD69}"/>
                  </a:ext>
                </a:extLst>
              </p:cNvPr>
              <p:cNvSpPr txBox="1">
                <a:spLocks noRot="1" noChangeAspect="1" noMove="1" noResize="1" noEditPoints="1" noAdjustHandles="1" noChangeArrowheads="1" noChangeShapeType="1" noTextEdit="1"/>
              </p:cNvSpPr>
              <p:nvPr/>
            </p:nvSpPr>
            <p:spPr>
              <a:xfrm>
                <a:off x="228600" y="354330"/>
                <a:ext cx="11647170" cy="6513963"/>
              </a:xfrm>
              <a:prstGeom prst="rect">
                <a:avLst/>
              </a:prstGeom>
              <a:blipFill>
                <a:blip r:embed="rId2"/>
                <a:stretch>
                  <a:fillRect l="-471" t="-468" b="-46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1218EFDD-3B0B-4583-A52D-B53B182EF8A9}"/>
                  </a:ext>
                </a:extLst>
              </p:cNvPr>
              <p:cNvSpPr txBox="1"/>
              <p:nvPr/>
            </p:nvSpPr>
            <p:spPr>
              <a:xfrm>
                <a:off x="6663690" y="2426977"/>
                <a:ext cx="5040630" cy="3580211"/>
              </a:xfrm>
              <a:prstGeom prst="rect">
                <a:avLst/>
              </a:prstGeom>
              <a:solidFill>
                <a:schemeClr val="bg1">
                  <a:lumMod val="95000"/>
                </a:schemeClr>
              </a:solidFill>
              <a:ln>
                <a:solidFill>
                  <a:schemeClr val="bg1">
                    <a:lumMod val="85000"/>
                  </a:schemeClr>
                </a:solidFill>
              </a:ln>
            </p:spPr>
            <p:txBody>
              <a:bodyPr wrap="square" rtlCol="0">
                <a:spAutoFit/>
              </a:bodyPr>
              <a:lstStyle/>
              <a:p>
                <a:r>
                  <a:rPr lang="en-US" b="1" dirty="0"/>
                  <a:t>Solution</a:t>
                </a:r>
                <a:r>
                  <a:rPr lang="en-US" dirty="0"/>
                  <a:t>:</a:t>
                </a:r>
              </a:p>
              <a:p>
                <a:pPr marL="342900" indent="-342900">
                  <a:lnSpc>
                    <a:spcPct val="150000"/>
                  </a:lnSpc>
                  <a:buFont typeface="+mj-lt"/>
                  <a:buAutoNum type="arabicPeriod"/>
                </a:pPr>
                <a:r>
                  <a:rPr lang="en-US" dirty="0"/>
                  <a:t>general equation: </a:t>
                </a:r>
                <a14:m>
                  <m:oMath xmlns:m="http://schemas.openxmlformats.org/officeDocument/2006/math">
                    <m:r>
                      <a:rPr lang="en-US" b="0" i="1" smtClean="0">
                        <a:latin typeface="Cambria Math" panose="02040503050406030204" pitchFamily="18" charset="0"/>
                      </a:rPr>
                      <m:t>𝑦</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𝑎</m:t>
                        </m:r>
                      </m:num>
                      <m:den>
                        <m:r>
                          <a:rPr lang="en-US" b="0" i="1" smtClean="0">
                            <a:latin typeface="Cambria Math" panose="02040503050406030204" pitchFamily="18" charset="0"/>
                          </a:rPr>
                          <m:t>𝑥</m:t>
                        </m:r>
                      </m:den>
                    </m:f>
                  </m:oMath>
                </a14:m>
                <a:endParaRPr lang="en-US" b="0" dirty="0"/>
              </a:p>
              <a:p>
                <a:pPr marL="342900" indent="-342900">
                  <a:lnSpc>
                    <a:spcPct val="150000"/>
                  </a:lnSpc>
                  <a:buFont typeface="+mj-lt"/>
                  <a:buAutoNum type="arabicPeriod"/>
                </a:pPr>
                <a:r>
                  <a:rPr lang="en-US" dirty="0"/>
                  <a:t>fill in what we know: </a:t>
                </a:r>
                <a14:m>
                  <m:oMath xmlns:m="http://schemas.openxmlformats.org/officeDocument/2006/math">
                    <m:r>
                      <a:rPr lang="en-US" b="0" i="1" smtClean="0">
                        <a:latin typeface="Cambria Math" panose="02040503050406030204" pitchFamily="18" charset="0"/>
                      </a:rPr>
                      <m:t>𝑥</m:t>
                    </m:r>
                    <m:r>
                      <a:rPr lang="en-US" b="0" i="1" smtClean="0">
                        <a:latin typeface="Cambria Math" panose="02040503050406030204" pitchFamily="18" charset="0"/>
                      </a:rPr>
                      <m:t>=4, </m:t>
                    </m:r>
                    <m:r>
                      <a:rPr lang="en-US" b="0" i="1" smtClean="0">
                        <a:latin typeface="Cambria Math" panose="02040503050406030204" pitchFamily="18" charset="0"/>
                      </a:rPr>
                      <m:t>𝑦</m:t>
                    </m:r>
                    <m:r>
                      <a:rPr lang="en-US" b="0" i="1" smtClean="0">
                        <a:latin typeface="Cambria Math" panose="02040503050406030204" pitchFamily="18" charset="0"/>
                      </a:rPr>
                      <m:t>=8</m:t>
                    </m:r>
                  </m:oMath>
                </a14:m>
                <a:endParaRPr lang="en-US" b="0" dirty="0"/>
              </a:p>
              <a:p>
                <a:pPr lvl="5"/>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8=</m:t>
                      </m:r>
                      <m:f>
                        <m:fPr>
                          <m:ctrlPr>
                            <a:rPr lang="en-US" b="0" i="1" smtClean="0">
                              <a:latin typeface="Cambria Math" panose="02040503050406030204" pitchFamily="18" charset="0"/>
                            </a:rPr>
                          </m:ctrlPr>
                        </m:fPr>
                        <m:num>
                          <m:r>
                            <a:rPr lang="en-US" b="0" i="1" smtClean="0">
                              <a:latin typeface="Cambria Math" panose="02040503050406030204" pitchFamily="18" charset="0"/>
                            </a:rPr>
                            <m:t>𝑎</m:t>
                          </m:r>
                        </m:num>
                        <m:den>
                          <m:r>
                            <a:rPr lang="en-US" b="0" i="1" smtClean="0">
                              <a:latin typeface="Cambria Math" panose="02040503050406030204" pitchFamily="18" charset="0"/>
                            </a:rPr>
                            <m:t>4</m:t>
                          </m:r>
                        </m:den>
                      </m:f>
                    </m:oMath>
                  </m:oMathPara>
                </a14:m>
                <a:endParaRPr lang="en-US" dirty="0"/>
              </a:p>
              <a:p>
                <a:pPr marL="342900" indent="-342900">
                  <a:lnSpc>
                    <a:spcPct val="150000"/>
                  </a:lnSpc>
                  <a:buFont typeface="+mj-lt"/>
                  <a:buAutoNum type="arabicPeriod"/>
                </a:pPr>
                <a:r>
                  <a:rPr lang="en-US" dirty="0"/>
                  <a:t>solve for what we don’t know:</a:t>
                </a:r>
              </a:p>
              <a:p>
                <a:pPr lvl="5">
                  <a:lnSpc>
                    <a:spcPct val="150000"/>
                  </a:lnSpc>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𝑎</m:t>
                      </m:r>
                      <m:r>
                        <a:rPr lang="en-US" b="0" i="1" smtClean="0">
                          <a:latin typeface="Cambria Math" panose="02040503050406030204" pitchFamily="18" charset="0"/>
                        </a:rPr>
                        <m:t>=32</m:t>
                      </m:r>
                    </m:oMath>
                  </m:oMathPara>
                </a14:m>
                <a:endParaRPr lang="en-US" dirty="0"/>
              </a:p>
              <a:p>
                <a:pPr marL="342900" indent="-342900">
                  <a:lnSpc>
                    <a:spcPct val="150000"/>
                  </a:lnSpc>
                  <a:buFont typeface="+mj-lt"/>
                  <a:buAutoNum type="arabicPeriod"/>
                </a:pPr>
                <a:r>
                  <a:rPr lang="en-US" dirty="0"/>
                  <a:t>use this value of </a:t>
                </a:r>
                <a14:m>
                  <m:oMath xmlns:m="http://schemas.openxmlformats.org/officeDocument/2006/math">
                    <m:r>
                      <a:rPr lang="en-US" b="0" i="1" smtClean="0">
                        <a:latin typeface="Cambria Math" panose="02040503050406030204" pitchFamily="18" charset="0"/>
                      </a:rPr>
                      <m:t>𝑎</m:t>
                    </m:r>
                  </m:oMath>
                </a14:m>
                <a:r>
                  <a:rPr lang="en-US" dirty="0"/>
                  <a:t> to write the equation:</a:t>
                </a:r>
              </a:p>
              <a:p>
                <a:pPr lvl="5"/>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𝑦</m:t>
                      </m:r>
                      <m:r>
                        <a:rPr lang="en-US" i="1">
                          <a:latin typeface="Cambria Math" panose="02040503050406030204" pitchFamily="18" charset="0"/>
                        </a:rPr>
                        <m:t>=</m:t>
                      </m:r>
                      <m:f>
                        <m:fPr>
                          <m:ctrlPr>
                            <a:rPr lang="en-US" i="1">
                              <a:latin typeface="Cambria Math" panose="02040503050406030204" pitchFamily="18" charset="0"/>
                            </a:rPr>
                          </m:ctrlPr>
                        </m:fPr>
                        <m:num>
                          <m:r>
                            <a:rPr lang="en-US" b="0" i="1" smtClean="0">
                              <a:latin typeface="Cambria Math" panose="02040503050406030204" pitchFamily="18" charset="0"/>
                            </a:rPr>
                            <m:t>32</m:t>
                          </m:r>
                        </m:num>
                        <m:den>
                          <m:r>
                            <a:rPr lang="en-US" i="1">
                              <a:latin typeface="Cambria Math" panose="02040503050406030204" pitchFamily="18" charset="0"/>
                            </a:rPr>
                            <m:t>𝑥</m:t>
                          </m:r>
                        </m:den>
                      </m:f>
                    </m:oMath>
                  </m:oMathPara>
                </a14:m>
                <a:endParaRPr lang="en-US" dirty="0"/>
              </a:p>
            </p:txBody>
          </p:sp>
        </mc:Choice>
        <mc:Fallback xmlns="">
          <p:sp>
            <p:nvSpPr>
              <p:cNvPr id="3" name="TextBox 2">
                <a:extLst>
                  <a:ext uri="{FF2B5EF4-FFF2-40B4-BE49-F238E27FC236}">
                    <a16:creationId xmlns:a16="http://schemas.microsoft.com/office/drawing/2014/main" id="{1218EFDD-3B0B-4583-A52D-B53B182EF8A9}"/>
                  </a:ext>
                </a:extLst>
              </p:cNvPr>
              <p:cNvSpPr txBox="1">
                <a:spLocks noRot="1" noChangeAspect="1" noMove="1" noResize="1" noEditPoints="1" noAdjustHandles="1" noChangeArrowheads="1" noChangeShapeType="1" noTextEdit="1"/>
              </p:cNvSpPr>
              <p:nvPr/>
            </p:nvSpPr>
            <p:spPr>
              <a:xfrm>
                <a:off x="6663690" y="2426977"/>
                <a:ext cx="5040630" cy="3580211"/>
              </a:xfrm>
              <a:prstGeom prst="rect">
                <a:avLst/>
              </a:prstGeom>
              <a:blipFill>
                <a:blip r:embed="rId3"/>
                <a:stretch>
                  <a:fillRect l="-844" t="-679"/>
                </a:stretch>
              </a:blipFill>
              <a:ln>
                <a:solidFill>
                  <a:schemeClr val="bg1">
                    <a:lumMod val="85000"/>
                  </a:schemeClr>
                </a:solidFill>
              </a:ln>
            </p:spPr>
            <p:txBody>
              <a:bodyPr/>
              <a:lstStyle/>
              <a:p>
                <a:r>
                  <a:rPr lang="en-US">
                    <a:noFill/>
                  </a:rPr>
                  <a:t> </a:t>
                </a:r>
              </a:p>
            </p:txBody>
          </p:sp>
        </mc:Fallback>
      </mc:AlternateContent>
      <p:sp>
        <p:nvSpPr>
          <p:cNvPr id="5" name="Rectangle 4">
            <a:extLst>
              <a:ext uri="{FF2B5EF4-FFF2-40B4-BE49-F238E27FC236}">
                <a16:creationId xmlns:a16="http://schemas.microsoft.com/office/drawing/2014/main" id="{CF7AB76D-2B2B-4387-9FC5-0680D47FDC03}"/>
              </a:ext>
            </a:extLst>
          </p:cNvPr>
          <p:cNvSpPr/>
          <p:nvPr/>
        </p:nvSpPr>
        <p:spPr>
          <a:xfrm>
            <a:off x="9774219" y="5299302"/>
            <a:ext cx="569388" cy="707886"/>
          </a:xfrm>
          <a:prstGeom prst="rect">
            <a:avLst/>
          </a:prstGeom>
        </p:spPr>
        <p:txBody>
          <a:bodyPr wrap="none">
            <a:spAutoFit/>
          </a:bodyPr>
          <a:lstStyle/>
          <a:p>
            <a:pPr marL="0" marR="0" algn="r">
              <a:spcBef>
                <a:spcPts val="0"/>
              </a:spcBef>
              <a:spcAft>
                <a:spcPts val="0"/>
              </a:spcAft>
            </a:pPr>
            <a:r>
              <a:rPr lang="en-US" sz="4000" b="1" kern="1200" dirty="0">
                <a:solidFill>
                  <a:srgbClr val="ED1D24"/>
                </a:solidFill>
                <a:effectLst/>
                <a:latin typeface="Arial" panose="020B0604020202020204" pitchFamily="34" charset="0"/>
                <a:ea typeface="Times New Roman" panose="02020603050405020304" pitchFamily="18" charset="0"/>
                <a:cs typeface="Arial" panose="020B0604020202020204" pitchFamily="34" charset="0"/>
              </a:rPr>
              <a:t>✓</a:t>
            </a:r>
            <a:endParaRPr lang="en-US" sz="4000" b="1"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Rectangle 3">
            <a:extLst>
              <a:ext uri="{FF2B5EF4-FFF2-40B4-BE49-F238E27FC236}">
                <a16:creationId xmlns:a16="http://schemas.microsoft.com/office/drawing/2014/main" id="{704F2B98-7BFF-4F56-BA0F-B87054C6F7A0}"/>
              </a:ext>
            </a:extLst>
          </p:cNvPr>
          <p:cNvSpPr/>
          <p:nvPr/>
        </p:nvSpPr>
        <p:spPr>
          <a:xfrm>
            <a:off x="6537960" y="2233977"/>
            <a:ext cx="5425440" cy="39662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5661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500"/>
                                        <p:tgtEl>
                                          <p:spTgt spid="2">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9" end="9"/>
                                            </p:txEl>
                                          </p:spTgt>
                                        </p:tgtEl>
                                        <p:attrNameLst>
                                          <p:attrName>style.visibility</p:attrName>
                                        </p:attrNameLst>
                                      </p:cBhvr>
                                      <p:to>
                                        <p:strVal val="visible"/>
                                      </p:to>
                                    </p:set>
                                    <p:animEffect transition="in" filter="fade">
                                      <p:cBhvr>
                                        <p:cTn id="32" dur="500"/>
                                        <p:tgtEl>
                                          <p:spTgt spid="2">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12" end="12"/>
                                            </p:txEl>
                                          </p:spTgt>
                                        </p:tgtEl>
                                        <p:attrNameLst>
                                          <p:attrName>style.visibility</p:attrName>
                                        </p:attrNameLst>
                                      </p:cBhvr>
                                      <p:to>
                                        <p:strVal val="visible"/>
                                      </p:to>
                                    </p:set>
                                    <p:animEffect transition="in" filter="fade">
                                      <p:cBhvr>
                                        <p:cTn id="37" dur="500"/>
                                        <p:tgtEl>
                                          <p:spTgt spid="2">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Effect transition="in" filter="fade">
                                      <p:cBhvr>
                                        <p:cTn id="42" dur="500"/>
                                        <p:tgtEl>
                                          <p:spTgt spid="2">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animEffect transition="in" filter="fade">
                                      <p:cBhvr>
                                        <p:cTn id="47" dur="500"/>
                                        <p:tgtEl>
                                          <p:spTgt spid="2">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
                                            <p:txEl>
                                              <p:pRg st="13" end="13"/>
                                            </p:txEl>
                                          </p:spTgt>
                                        </p:tgtEl>
                                        <p:attrNameLst>
                                          <p:attrName>style.visibility</p:attrName>
                                        </p:attrNameLst>
                                      </p:cBhvr>
                                      <p:to>
                                        <p:strVal val="visible"/>
                                      </p:to>
                                    </p:set>
                                    <p:animEffect transition="in" filter="fade">
                                      <p:cBhvr>
                                        <p:cTn id="52" dur="500"/>
                                        <p:tgtEl>
                                          <p:spTgt spid="2">
                                            <p:txEl>
                                              <p:pRg st="13" end="1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
                                            <p:txEl>
                                              <p:pRg st="14" end="14"/>
                                            </p:txEl>
                                          </p:spTgt>
                                        </p:tgtEl>
                                        <p:attrNameLst>
                                          <p:attrName>style.visibility</p:attrName>
                                        </p:attrNameLst>
                                      </p:cBhvr>
                                      <p:to>
                                        <p:strVal val="visible"/>
                                      </p:to>
                                    </p:set>
                                    <p:animEffect transition="in" filter="fade">
                                      <p:cBhvr>
                                        <p:cTn id="57" dur="500"/>
                                        <p:tgtEl>
                                          <p:spTgt spid="2">
                                            <p:txEl>
                                              <p:pRg st="14" end="1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
                                            <p:txEl>
                                              <p:pRg st="15" end="15"/>
                                            </p:txEl>
                                          </p:spTgt>
                                        </p:tgtEl>
                                        <p:attrNameLst>
                                          <p:attrName>style.visibility</p:attrName>
                                        </p:attrNameLst>
                                      </p:cBhvr>
                                      <p:to>
                                        <p:strVal val="visible"/>
                                      </p:to>
                                    </p:set>
                                    <p:animEffect transition="in" filter="fade">
                                      <p:cBhvr>
                                        <p:cTn id="62" dur="500"/>
                                        <p:tgtEl>
                                          <p:spTgt spid="2">
                                            <p:txEl>
                                              <p:pRg st="15" end="1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2">
                                            <p:txEl>
                                              <p:pRg st="16" end="16"/>
                                            </p:txEl>
                                          </p:spTgt>
                                        </p:tgtEl>
                                        <p:attrNameLst>
                                          <p:attrName>style.visibility</p:attrName>
                                        </p:attrNameLst>
                                      </p:cBhvr>
                                      <p:to>
                                        <p:strVal val="visible"/>
                                      </p:to>
                                    </p:set>
                                    <p:animEffect transition="in" filter="fade">
                                      <p:cBhvr>
                                        <p:cTn id="67" dur="500"/>
                                        <p:tgtEl>
                                          <p:spTgt spid="2">
                                            <p:txEl>
                                              <p:pRg st="16" end="1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2">
                                            <p:txEl>
                                              <p:pRg st="17" end="17"/>
                                            </p:txEl>
                                          </p:spTgt>
                                        </p:tgtEl>
                                        <p:attrNameLst>
                                          <p:attrName>style.visibility</p:attrName>
                                        </p:attrNameLst>
                                      </p:cBhvr>
                                      <p:to>
                                        <p:strVal val="visible"/>
                                      </p:to>
                                    </p:set>
                                    <p:animEffect transition="in" filter="fade">
                                      <p:cBhvr>
                                        <p:cTn id="72" dur="500"/>
                                        <p:tgtEl>
                                          <p:spTgt spid="2">
                                            <p:txEl>
                                              <p:pRg st="17" end="1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grpId="0" nodeType="clickEffect">
                                  <p:stCondLst>
                                    <p:cond delay="0"/>
                                  </p:stCondLst>
                                  <p:childTnLst>
                                    <p:animEffect transition="out" filter="fade">
                                      <p:cBhvr>
                                        <p:cTn id="76" dur="500"/>
                                        <p:tgtEl>
                                          <p:spTgt spid="4"/>
                                        </p:tgtEl>
                                      </p:cBhvr>
                                    </p:animEffect>
                                    <p:set>
                                      <p:cBhvr>
                                        <p:cTn id="77" dur="1" fill="hold">
                                          <p:stCondLst>
                                            <p:cond delay="499"/>
                                          </p:stCondLst>
                                        </p:cTn>
                                        <p:tgtEl>
                                          <p:spTgt spid="4"/>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3">
                                            <p:txEl>
                                              <p:pRg st="0" end="0"/>
                                            </p:txEl>
                                          </p:spTgt>
                                        </p:tgtEl>
                                        <p:attrNameLst>
                                          <p:attrName>style.visibility</p:attrName>
                                        </p:attrNameLst>
                                      </p:cBhvr>
                                      <p:to>
                                        <p:strVal val="visible"/>
                                      </p:to>
                                    </p:set>
                                    <p:animEffect transition="in" filter="fade">
                                      <p:cBhvr>
                                        <p:cTn id="82" dur="500"/>
                                        <p:tgtEl>
                                          <p:spTgt spid="3">
                                            <p:txEl>
                                              <p:pRg st="0" end="0"/>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3">
                                            <p:txEl>
                                              <p:pRg st="1" end="1"/>
                                            </p:txEl>
                                          </p:spTgt>
                                        </p:tgtEl>
                                        <p:attrNameLst>
                                          <p:attrName>style.visibility</p:attrName>
                                        </p:attrNameLst>
                                      </p:cBhvr>
                                      <p:to>
                                        <p:strVal val="visible"/>
                                      </p:to>
                                    </p:set>
                                    <p:animEffect transition="in" filter="fade">
                                      <p:cBhvr>
                                        <p:cTn id="87" dur="500"/>
                                        <p:tgtEl>
                                          <p:spTgt spid="3">
                                            <p:txEl>
                                              <p:pRg st="1" end="1"/>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3">
                                            <p:txEl>
                                              <p:pRg st="2" end="2"/>
                                            </p:txEl>
                                          </p:spTgt>
                                        </p:tgtEl>
                                        <p:attrNameLst>
                                          <p:attrName>style.visibility</p:attrName>
                                        </p:attrNameLst>
                                      </p:cBhvr>
                                      <p:to>
                                        <p:strVal val="visible"/>
                                      </p:to>
                                    </p:set>
                                    <p:animEffect transition="in" filter="fade">
                                      <p:cBhvr>
                                        <p:cTn id="92" dur="500"/>
                                        <p:tgtEl>
                                          <p:spTgt spid="3">
                                            <p:txEl>
                                              <p:pRg st="2" end="2"/>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3">
                                            <p:txEl>
                                              <p:pRg st="3" end="3"/>
                                            </p:txEl>
                                          </p:spTgt>
                                        </p:tgtEl>
                                        <p:attrNameLst>
                                          <p:attrName>style.visibility</p:attrName>
                                        </p:attrNameLst>
                                      </p:cBhvr>
                                      <p:to>
                                        <p:strVal val="visible"/>
                                      </p:to>
                                    </p:set>
                                    <p:animEffect transition="in" filter="fade">
                                      <p:cBhvr>
                                        <p:cTn id="97" dur="500"/>
                                        <p:tgtEl>
                                          <p:spTgt spid="3">
                                            <p:txEl>
                                              <p:pRg st="3" end="3"/>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3">
                                            <p:txEl>
                                              <p:pRg st="4" end="4"/>
                                            </p:txEl>
                                          </p:spTgt>
                                        </p:tgtEl>
                                        <p:attrNameLst>
                                          <p:attrName>style.visibility</p:attrName>
                                        </p:attrNameLst>
                                      </p:cBhvr>
                                      <p:to>
                                        <p:strVal val="visible"/>
                                      </p:to>
                                    </p:set>
                                    <p:animEffect transition="in" filter="fade">
                                      <p:cBhvr>
                                        <p:cTn id="102" dur="500"/>
                                        <p:tgtEl>
                                          <p:spTgt spid="3">
                                            <p:txEl>
                                              <p:pRg st="4" end="4"/>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nodeType="clickEffect">
                                  <p:stCondLst>
                                    <p:cond delay="0"/>
                                  </p:stCondLst>
                                  <p:childTnLst>
                                    <p:set>
                                      <p:cBhvr>
                                        <p:cTn id="106" dur="1" fill="hold">
                                          <p:stCondLst>
                                            <p:cond delay="0"/>
                                          </p:stCondLst>
                                        </p:cTn>
                                        <p:tgtEl>
                                          <p:spTgt spid="3">
                                            <p:txEl>
                                              <p:pRg st="5" end="5"/>
                                            </p:txEl>
                                          </p:spTgt>
                                        </p:tgtEl>
                                        <p:attrNameLst>
                                          <p:attrName>style.visibility</p:attrName>
                                        </p:attrNameLst>
                                      </p:cBhvr>
                                      <p:to>
                                        <p:strVal val="visible"/>
                                      </p:to>
                                    </p:set>
                                    <p:animEffect transition="in" filter="fade">
                                      <p:cBhvr>
                                        <p:cTn id="107" dur="500"/>
                                        <p:tgtEl>
                                          <p:spTgt spid="3">
                                            <p:txEl>
                                              <p:pRg st="5" end="5"/>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nodeType="clickEffect">
                                  <p:stCondLst>
                                    <p:cond delay="0"/>
                                  </p:stCondLst>
                                  <p:childTnLst>
                                    <p:set>
                                      <p:cBhvr>
                                        <p:cTn id="111" dur="1" fill="hold">
                                          <p:stCondLst>
                                            <p:cond delay="0"/>
                                          </p:stCondLst>
                                        </p:cTn>
                                        <p:tgtEl>
                                          <p:spTgt spid="3">
                                            <p:txEl>
                                              <p:pRg st="6" end="6"/>
                                            </p:txEl>
                                          </p:spTgt>
                                        </p:tgtEl>
                                        <p:attrNameLst>
                                          <p:attrName>style.visibility</p:attrName>
                                        </p:attrNameLst>
                                      </p:cBhvr>
                                      <p:to>
                                        <p:strVal val="visible"/>
                                      </p:to>
                                    </p:set>
                                    <p:animEffect transition="in" filter="fade">
                                      <p:cBhvr>
                                        <p:cTn id="112" dur="500"/>
                                        <p:tgtEl>
                                          <p:spTgt spid="3">
                                            <p:txEl>
                                              <p:pRg st="6" end="6"/>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nodeType="clickEffect">
                                  <p:stCondLst>
                                    <p:cond delay="0"/>
                                  </p:stCondLst>
                                  <p:childTnLst>
                                    <p:set>
                                      <p:cBhvr>
                                        <p:cTn id="116" dur="1" fill="hold">
                                          <p:stCondLst>
                                            <p:cond delay="0"/>
                                          </p:stCondLst>
                                        </p:cTn>
                                        <p:tgtEl>
                                          <p:spTgt spid="3">
                                            <p:txEl>
                                              <p:pRg st="7" end="7"/>
                                            </p:txEl>
                                          </p:spTgt>
                                        </p:tgtEl>
                                        <p:attrNameLst>
                                          <p:attrName>style.visibility</p:attrName>
                                        </p:attrNameLst>
                                      </p:cBhvr>
                                      <p:to>
                                        <p:strVal val="visible"/>
                                      </p:to>
                                    </p:set>
                                    <p:animEffect transition="in" filter="fade">
                                      <p:cBhvr>
                                        <p:cTn id="117" dur="500"/>
                                        <p:tgtEl>
                                          <p:spTgt spid="3">
                                            <p:txEl>
                                              <p:pRg st="7" end="7"/>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5"/>
                                        </p:tgtEl>
                                        <p:attrNameLst>
                                          <p:attrName>style.visibility</p:attrName>
                                        </p:attrNameLst>
                                      </p:cBhvr>
                                      <p:to>
                                        <p:strVal val="visible"/>
                                      </p:to>
                                    </p:set>
                                    <p:animEffect transition="in" filter="fade">
                                      <p:cBhvr>
                                        <p:cTn id="1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4C156E29-3D25-4949-84B3-150AABEA8ED7}"/>
                  </a:ext>
                </a:extLst>
              </p:cNvPr>
              <p:cNvSpPr txBox="1"/>
              <p:nvPr/>
            </p:nvSpPr>
            <p:spPr>
              <a:xfrm>
                <a:off x="3574729" y="274118"/>
                <a:ext cx="7424041" cy="707886"/>
              </a:xfrm>
              <a:prstGeom prst="rect">
                <a:avLst/>
              </a:prstGeom>
              <a:noFill/>
            </p:spPr>
            <p:txBody>
              <a:bodyPr wrap="square" rtlCol="0">
                <a:spAutoFit/>
              </a:bodyPr>
              <a:lstStyle/>
              <a:p>
                <a:r>
                  <a:rPr lang="en-US" sz="2000" dirty="0">
                    <a:latin typeface="Arial" pitchFamily="34" charset="0"/>
                    <a:cs typeface="Arial" pitchFamily="34" charset="0"/>
                  </a:rPr>
                  <a:t>The variables </a:t>
                </a:r>
                <a:r>
                  <a:rPr lang="en-US" sz="2000" i="1" dirty="0">
                    <a:latin typeface="Arial" pitchFamily="34" charset="0"/>
                    <a:cs typeface="Arial" pitchFamily="34" charset="0"/>
                  </a:rPr>
                  <a:t>x </a:t>
                </a:r>
                <a:r>
                  <a:rPr lang="en-US" sz="2000" dirty="0">
                    <a:latin typeface="Arial" pitchFamily="34" charset="0"/>
                    <a:cs typeface="Arial" pitchFamily="34" charset="0"/>
                  </a:rPr>
                  <a:t>and </a:t>
                </a:r>
                <a:r>
                  <a:rPr lang="en-US" sz="2000" i="1" dirty="0">
                    <a:latin typeface="Arial" pitchFamily="34" charset="0"/>
                    <a:cs typeface="Arial" pitchFamily="34" charset="0"/>
                  </a:rPr>
                  <a:t>y </a:t>
                </a:r>
                <a:r>
                  <a:rPr lang="en-US" sz="2000" dirty="0">
                    <a:latin typeface="Arial" pitchFamily="34" charset="0"/>
                    <a:cs typeface="Arial" pitchFamily="34" charset="0"/>
                  </a:rPr>
                  <a:t>vary inversely, and </a:t>
                </a:r>
                <a:r>
                  <a:rPr lang="en-US" sz="2000" i="1" dirty="0">
                    <a:latin typeface="Arial" pitchFamily="34" charset="0"/>
                    <a:cs typeface="Arial" pitchFamily="34" charset="0"/>
                  </a:rPr>
                  <a:t>y </a:t>
                </a:r>
                <a14:m>
                  <m:oMath xmlns:m="http://schemas.openxmlformats.org/officeDocument/2006/math">
                    <m:r>
                      <a:rPr lang="en-US" sz="2000" i="1" dirty="0" smtClean="0">
                        <a:latin typeface="Cambria Math"/>
                        <a:cs typeface="Arial" pitchFamily="34" charset="0"/>
                      </a:rPr>
                      <m:t>=</m:t>
                    </m:r>
                  </m:oMath>
                </a14:m>
                <a:r>
                  <a:rPr lang="en-US" sz="2000" dirty="0">
                    <a:latin typeface="Arial" pitchFamily="34" charset="0"/>
                    <a:cs typeface="Arial" pitchFamily="34" charset="0"/>
                  </a:rPr>
                  <a:t> 4 when </a:t>
                </a:r>
                <a:r>
                  <a:rPr lang="en-US" sz="2000" i="1" dirty="0">
                    <a:latin typeface="Arial" pitchFamily="34" charset="0"/>
                    <a:cs typeface="Arial" pitchFamily="34" charset="0"/>
                  </a:rPr>
                  <a:t>x </a:t>
                </a:r>
                <a14:m>
                  <m:oMath xmlns:m="http://schemas.openxmlformats.org/officeDocument/2006/math">
                    <m:r>
                      <a:rPr lang="en-US" sz="2000" i="1" dirty="0" smtClean="0">
                        <a:latin typeface="Cambria Math"/>
                        <a:cs typeface="Arial" pitchFamily="34" charset="0"/>
                      </a:rPr>
                      <m:t>=</m:t>
                    </m:r>
                  </m:oMath>
                </a14:m>
                <a:r>
                  <a:rPr lang="en-US" sz="2000" dirty="0">
                    <a:latin typeface="Arial" pitchFamily="34" charset="0"/>
                    <a:cs typeface="Arial" pitchFamily="34" charset="0"/>
                  </a:rPr>
                  <a:t> 3.</a:t>
                </a:r>
                <a:br>
                  <a:rPr lang="en-US" sz="2000" dirty="0">
                    <a:latin typeface="Arial" pitchFamily="34" charset="0"/>
                    <a:cs typeface="Arial" pitchFamily="34" charset="0"/>
                  </a:rPr>
                </a:br>
                <a:r>
                  <a:rPr lang="en-US" sz="2000" dirty="0">
                    <a:latin typeface="Arial" pitchFamily="34" charset="0"/>
                    <a:cs typeface="Arial" pitchFamily="34" charset="0"/>
                  </a:rPr>
                  <a:t>Write an equation that relates </a:t>
                </a:r>
                <a:r>
                  <a:rPr lang="en-US" sz="2000" i="1" dirty="0">
                    <a:latin typeface="Arial" pitchFamily="34" charset="0"/>
                    <a:cs typeface="Arial" pitchFamily="34" charset="0"/>
                  </a:rPr>
                  <a:t>x </a:t>
                </a:r>
                <a:r>
                  <a:rPr lang="en-US" sz="2000" dirty="0">
                    <a:latin typeface="Arial" pitchFamily="34" charset="0"/>
                    <a:cs typeface="Arial" pitchFamily="34" charset="0"/>
                  </a:rPr>
                  <a:t>and </a:t>
                </a:r>
                <a:r>
                  <a:rPr lang="en-US" sz="2000" i="1" dirty="0">
                    <a:latin typeface="Arial" pitchFamily="34" charset="0"/>
                    <a:cs typeface="Arial" pitchFamily="34" charset="0"/>
                  </a:rPr>
                  <a:t>y</a:t>
                </a:r>
                <a:r>
                  <a:rPr lang="en-US" sz="2000" dirty="0">
                    <a:latin typeface="Arial" pitchFamily="34" charset="0"/>
                    <a:cs typeface="Arial" pitchFamily="34" charset="0"/>
                  </a:rPr>
                  <a:t>. Then find </a:t>
                </a:r>
                <a:r>
                  <a:rPr lang="en-US" sz="2000" i="1" dirty="0">
                    <a:latin typeface="Arial" pitchFamily="34" charset="0"/>
                    <a:cs typeface="Arial" pitchFamily="34" charset="0"/>
                  </a:rPr>
                  <a:t>y </a:t>
                </a:r>
                <a:r>
                  <a:rPr lang="en-US" sz="2000" dirty="0">
                    <a:latin typeface="Arial" pitchFamily="34" charset="0"/>
                    <a:cs typeface="Arial" pitchFamily="34" charset="0"/>
                  </a:rPr>
                  <a:t>when </a:t>
                </a:r>
                <a:r>
                  <a:rPr lang="en-US" sz="2000" i="1" dirty="0">
                    <a:latin typeface="Arial" pitchFamily="34" charset="0"/>
                    <a:cs typeface="Arial" pitchFamily="34" charset="0"/>
                  </a:rPr>
                  <a:t>x </a:t>
                </a:r>
                <a14:m>
                  <m:oMath xmlns:m="http://schemas.openxmlformats.org/officeDocument/2006/math">
                    <m:r>
                      <a:rPr lang="en-US" sz="2000" i="1" dirty="0" smtClean="0">
                        <a:latin typeface="Cambria Math"/>
                        <a:cs typeface="Arial" pitchFamily="34" charset="0"/>
                      </a:rPr>
                      <m:t>=</m:t>
                    </m:r>
                  </m:oMath>
                </a14:m>
                <a:r>
                  <a:rPr lang="en-US" sz="2000" dirty="0">
                    <a:latin typeface="Arial" pitchFamily="34" charset="0"/>
                    <a:cs typeface="Arial" pitchFamily="34" charset="0"/>
                  </a:rPr>
                  <a:t> </a:t>
                </a:r>
                <a14:m>
                  <m:oMath xmlns:m="http://schemas.openxmlformats.org/officeDocument/2006/math">
                    <m:r>
                      <a:rPr lang="en-US" sz="2000" i="1" dirty="0" smtClean="0">
                        <a:latin typeface="Cambria Math"/>
                        <a:cs typeface="Arial" pitchFamily="34" charset="0"/>
                      </a:rPr>
                      <m:t>−</m:t>
                    </m:r>
                  </m:oMath>
                </a14:m>
                <a:r>
                  <a:rPr lang="en-US" sz="2000" dirty="0">
                    <a:latin typeface="Arial" pitchFamily="34" charset="0"/>
                    <a:cs typeface="Arial" pitchFamily="34" charset="0"/>
                  </a:rPr>
                  <a:t>2.</a:t>
                </a:r>
              </a:p>
            </p:txBody>
          </p:sp>
        </mc:Choice>
        <mc:Fallback xmlns="">
          <p:sp>
            <p:nvSpPr>
              <p:cNvPr id="38" name="TextBox 37">
                <a:extLst>
                  <a:ext uri="{FF2B5EF4-FFF2-40B4-BE49-F238E27FC236}">
                    <a16:creationId xmlns:a16="http://schemas.microsoft.com/office/drawing/2014/main" id="{4C156E29-3D25-4949-84B3-150AABEA8ED7}"/>
                  </a:ext>
                </a:extLst>
              </p:cNvPr>
              <p:cNvSpPr txBox="1">
                <a:spLocks noRot="1" noChangeAspect="1" noMove="1" noResize="1" noEditPoints="1" noAdjustHandles="1" noChangeArrowheads="1" noChangeShapeType="1" noTextEdit="1"/>
              </p:cNvSpPr>
              <p:nvPr/>
            </p:nvSpPr>
            <p:spPr>
              <a:xfrm>
                <a:off x="3574729" y="274118"/>
                <a:ext cx="7424041" cy="707886"/>
              </a:xfrm>
              <a:prstGeom prst="rect">
                <a:avLst/>
              </a:prstGeom>
              <a:blipFill>
                <a:blip r:embed="rId4"/>
                <a:stretch>
                  <a:fillRect l="-821" t="-4310" r="-246" b="-15517"/>
                </a:stretch>
              </a:blipFill>
            </p:spPr>
            <p:txBody>
              <a:bodyPr/>
              <a:lstStyle/>
              <a:p>
                <a:r>
                  <a:rPr lang="en-US">
                    <a:noFill/>
                  </a:rPr>
                  <a:t> </a:t>
                </a:r>
              </a:p>
            </p:txBody>
          </p:sp>
        </mc:Fallback>
      </mc:AlternateContent>
      <p:sp>
        <p:nvSpPr>
          <p:cNvPr id="49" name="Isosceles Triangle 48"/>
          <p:cNvSpPr/>
          <p:nvPr/>
        </p:nvSpPr>
        <p:spPr>
          <a:xfrm rot="5400000">
            <a:off x="3725777" y="4009932"/>
            <a:ext cx="365760" cy="274320"/>
          </a:xfrm>
          <a:prstGeom prst="triangle">
            <a:avLst/>
          </a:prstGeom>
          <a:solidFill>
            <a:srgbClr val="EE3338"/>
          </a:solidFill>
          <a:ln>
            <a:solidFill>
              <a:srgbClr val="ED1D24"/>
            </a:solidFill>
          </a:ln>
          <a:effectLst>
            <a:outerShdw blurRad="762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rgbClr val="EE3338"/>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50" name="TextBox 49"/>
              <p:cNvSpPr txBox="1"/>
              <p:nvPr/>
            </p:nvSpPr>
            <p:spPr>
              <a:xfrm>
                <a:off x="4145269" y="3823924"/>
                <a:ext cx="8088008" cy="600614"/>
              </a:xfrm>
              <a:prstGeom prst="rect">
                <a:avLst/>
              </a:prstGeom>
              <a:noFill/>
            </p:spPr>
            <p:txBody>
              <a:bodyPr wrap="square" rtlCol="0">
                <a:spAutoFit/>
              </a:bodyPr>
              <a:lstStyle/>
              <a:p>
                <a:r>
                  <a:rPr lang="en-US" sz="2000" dirty="0">
                    <a:latin typeface="Arial" pitchFamily="34" charset="0"/>
                    <a:cs typeface="Arial" pitchFamily="34" charset="0"/>
                  </a:rPr>
                  <a:t>The inverse variation equation is </a:t>
                </a:r>
                <a:r>
                  <a:rPr lang="en-US" sz="2000" i="1" dirty="0">
                    <a:latin typeface="Arial" pitchFamily="34" charset="0"/>
                    <a:cs typeface="Arial" pitchFamily="34" charset="0"/>
                  </a:rPr>
                  <a:t>y </a:t>
                </a:r>
                <a14:m>
                  <m:oMath xmlns:m="http://schemas.openxmlformats.org/officeDocument/2006/math">
                    <m:r>
                      <a:rPr lang="en-US" sz="2000" i="1" dirty="0" smtClean="0">
                        <a:latin typeface="Cambria Math"/>
                        <a:cs typeface="Arial" pitchFamily="34" charset="0"/>
                      </a:rPr>
                      <m:t>=</m:t>
                    </m:r>
                  </m:oMath>
                </a14:m>
                <a:r>
                  <a:rPr lang="en-US" sz="2000" dirty="0">
                    <a:latin typeface="Arial" pitchFamily="34" charset="0"/>
                    <a:cs typeface="Arial" pitchFamily="34" charset="0"/>
                  </a:rPr>
                  <a:t> </a:t>
                </a:r>
                <a14:m>
                  <m:oMath xmlns:m="http://schemas.openxmlformats.org/officeDocument/2006/math">
                    <m:f>
                      <m:fPr>
                        <m:ctrlPr>
                          <a:rPr lang="en-US" sz="2000" i="1">
                            <a:latin typeface="Cambria Math" panose="02040503050406030204" pitchFamily="18" charset="0"/>
                          </a:rPr>
                        </m:ctrlPr>
                      </m:fPr>
                      <m:num>
                        <m:r>
                          <m:rPr>
                            <m:nor/>
                          </m:rPr>
                          <a:rPr lang="en-US" sz="2000" b="0" smtClean="0">
                            <a:latin typeface="Arial" pitchFamily="34" charset="0"/>
                            <a:cs typeface="Arial" pitchFamily="34" charset="0"/>
                          </a:rPr>
                          <m:t>12</m:t>
                        </m:r>
                      </m:num>
                      <m:den>
                        <m:r>
                          <m:rPr>
                            <m:nor/>
                          </m:rPr>
                          <a:rPr lang="en-US" sz="2000" i="1">
                            <a:latin typeface="Arial" pitchFamily="34" charset="0"/>
                            <a:cs typeface="Arial" pitchFamily="34" charset="0"/>
                          </a:rPr>
                          <m:t>x</m:t>
                        </m:r>
                      </m:den>
                    </m:f>
                  </m:oMath>
                </a14:m>
                <a:r>
                  <a:rPr lang="en-US" sz="2000" dirty="0">
                    <a:latin typeface="Arial" pitchFamily="34" charset="0"/>
                    <a:cs typeface="Arial" pitchFamily="34" charset="0"/>
                  </a:rPr>
                  <a:t>. When </a:t>
                </a:r>
                <a:r>
                  <a:rPr lang="en-US" sz="2000" i="1" dirty="0">
                    <a:latin typeface="Arial" pitchFamily="34" charset="0"/>
                    <a:cs typeface="Arial" pitchFamily="34" charset="0"/>
                  </a:rPr>
                  <a:t>x </a:t>
                </a:r>
                <a14:m>
                  <m:oMath xmlns:m="http://schemas.openxmlformats.org/officeDocument/2006/math">
                    <m:r>
                      <a:rPr lang="en-US" sz="2000" i="1" dirty="0" smtClean="0">
                        <a:latin typeface="Cambria Math"/>
                        <a:cs typeface="Arial" pitchFamily="34" charset="0"/>
                      </a:rPr>
                      <m:t>=</m:t>
                    </m:r>
                  </m:oMath>
                </a14:m>
                <a:r>
                  <a:rPr lang="en-US" sz="2000" dirty="0">
                    <a:latin typeface="Arial" pitchFamily="34" charset="0"/>
                    <a:cs typeface="Arial" pitchFamily="34" charset="0"/>
                  </a:rPr>
                  <a:t> </a:t>
                </a:r>
                <a14:m>
                  <m:oMath xmlns:m="http://schemas.openxmlformats.org/officeDocument/2006/math">
                    <m:r>
                      <a:rPr lang="en-US" sz="2000" i="1" dirty="0" smtClean="0">
                        <a:latin typeface="Cambria Math"/>
                        <a:cs typeface="Arial" pitchFamily="34" charset="0"/>
                      </a:rPr>
                      <m:t>−</m:t>
                    </m:r>
                  </m:oMath>
                </a14:m>
                <a:r>
                  <a:rPr lang="en-US" sz="2000" dirty="0">
                    <a:latin typeface="Arial" pitchFamily="34" charset="0"/>
                    <a:cs typeface="Arial" pitchFamily="34" charset="0"/>
                  </a:rPr>
                  <a:t>2, </a:t>
                </a:r>
                <a:r>
                  <a:rPr lang="en-US" sz="2000" i="1" dirty="0">
                    <a:latin typeface="Arial" pitchFamily="34" charset="0"/>
                    <a:cs typeface="Arial" pitchFamily="34" charset="0"/>
                  </a:rPr>
                  <a:t>y </a:t>
                </a:r>
                <a14:m>
                  <m:oMath xmlns:m="http://schemas.openxmlformats.org/officeDocument/2006/math">
                    <m:r>
                      <a:rPr lang="en-US" sz="2000" i="1" dirty="0" smtClean="0">
                        <a:latin typeface="Cambria Math"/>
                        <a:cs typeface="Arial" pitchFamily="34" charset="0"/>
                      </a:rPr>
                      <m:t>=</m:t>
                    </m:r>
                  </m:oMath>
                </a14:m>
                <a:r>
                  <a:rPr lang="en-US" sz="2000" dirty="0">
                    <a:latin typeface="Arial" pitchFamily="34" charset="0"/>
                    <a:cs typeface="Arial" pitchFamily="34" charset="0"/>
                  </a:rPr>
                  <a:t> </a:t>
                </a:r>
                <a14:m>
                  <m:oMath xmlns:m="http://schemas.openxmlformats.org/officeDocument/2006/math">
                    <m:f>
                      <m:fPr>
                        <m:ctrlPr>
                          <a:rPr lang="en-US" sz="2000" i="1">
                            <a:latin typeface="Cambria Math" panose="02040503050406030204" pitchFamily="18" charset="0"/>
                          </a:rPr>
                        </m:ctrlPr>
                      </m:fPr>
                      <m:num>
                        <m:r>
                          <m:rPr>
                            <m:nor/>
                          </m:rPr>
                          <a:rPr lang="en-US" sz="2000" b="0" smtClean="0">
                            <a:latin typeface="Arial" pitchFamily="34" charset="0"/>
                            <a:cs typeface="Arial" pitchFamily="34" charset="0"/>
                          </a:rPr>
                          <m:t>12</m:t>
                        </m:r>
                      </m:num>
                      <m:den>
                        <m:r>
                          <a:rPr lang="en-US" sz="2000" i="1" dirty="0" smtClean="0">
                            <a:solidFill>
                              <a:srgbClr val="ED1C24"/>
                            </a:solidFill>
                            <a:latin typeface="Cambria Math"/>
                            <a:cs typeface="Arial" pitchFamily="34" charset="0"/>
                          </a:rPr>
                          <m:t>−</m:t>
                        </m:r>
                        <m:r>
                          <m:rPr>
                            <m:nor/>
                          </m:rPr>
                          <a:rPr lang="en-US" sz="2000" b="0" smtClean="0">
                            <a:solidFill>
                              <a:srgbClr val="ED1C24"/>
                            </a:solidFill>
                            <a:latin typeface="Arial" pitchFamily="34" charset="0"/>
                            <a:cs typeface="Arial" pitchFamily="34" charset="0"/>
                          </a:rPr>
                          <m:t>2</m:t>
                        </m:r>
                      </m:den>
                    </m:f>
                  </m:oMath>
                </a14:m>
                <a:r>
                  <a:rPr lang="en-US" sz="2000" dirty="0">
                    <a:latin typeface="Arial" pitchFamily="34" charset="0"/>
                    <a:cs typeface="Arial" pitchFamily="34" charset="0"/>
                  </a:rPr>
                  <a:t> </a:t>
                </a:r>
                <a14:m>
                  <m:oMath xmlns:m="http://schemas.openxmlformats.org/officeDocument/2006/math">
                    <m:r>
                      <a:rPr lang="en-US" sz="2000" i="1" dirty="0" smtClean="0">
                        <a:latin typeface="Cambria Math"/>
                        <a:cs typeface="Arial" pitchFamily="34" charset="0"/>
                      </a:rPr>
                      <m:t>=</m:t>
                    </m:r>
                  </m:oMath>
                </a14:m>
                <a:r>
                  <a:rPr lang="en-US" sz="2000" dirty="0">
                    <a:latin typeface="Arial" pitchFamily="34" charset="0"/>
                    <a:cs typeface="Arial" pitchFamily="34" charset="0"/>
                  </a:rPr>
                  <a:t> </a:t>
                </a:r>
                <a14:m>
                  <m:oMath xmlns:m="http://schemas.openxmlformats.org/officeDocument/2006/math">
                    <m:r>
                      <a:rPr lang="en-US" sz="2000" i="1" dirty="0" smtClean="0">
                        <a:latin typeface="Cambria Math"/>
                        <a:cs typeface="Arial" pitchFamily="34" charset="0"/>
                      </a:rPr>
                      <m:t>−</m:t>
                    </m:r>
                  </m:oMath>
                </a14:m>
                <a:r>
                  <a:rPr lang="en-US" sz="2000" dirty="0">
                    <a:latin typeface="Arial" pitchFamily="34" charset="0"/>
                    <a:cs typeface="Arial" pitchFamily="34" charset="0"/>
                  </a:rPr>
                  <a:t>6.</a:t>
                </a:r>
                <a:endParaRPr lang="en-US" sz="2000" dirty="0">
                  <a:solidFill>
                    <a:srgbClr val="ED1C24"/>
                  </a:solidFill>
                  <a:latin typeface="Arial" pitchFamily="34" charset="0"/>
                  <a:cs typeface="Arial" pitchFamily="34" charset="0"/>
                </a:endParaRPr>
              </a:p>
            </p:txBody>
          </p:sp>
        </mc:Choice>
        <mc:Fallback xmlns="">
          <p:sp>
            <p:nvSpPr>
              <p:cNvPr id="50" name="TextBox 49"/>
              <p:cNvSpPr txBox="1">
                <a:spLocks noRot="1" noChangeAspect="1" noMove="1" noResize="1" noEditPoints="1" noAdjustHandles="1" noChangeArrowheads="1" noChangeShapeType="1" noTextEdit="1"/>
              </p:cNvSpPr>
              <p:nvPr/>
            </p:nvSpPr>
            <p:spPr>
              <a:xfrm>
                <a:off x="4145269" y="3823924"/>
                <a:ext cx="8088008" cy="600614"/>
              </a:xfrm>
              <a:prstGeom prst="rect">
                <a:avLst/>
              </a:prstGeom>
              <a:blipFill>
                <a:blip r:embed="rId5"/>
                <a:stretch>
                  <a:fillRect l="-829" b="-4040"/>
                </a:stretch>
              </a:blipFill>
            </p:spPr>
            <p:txBody>
              <a:bodyPr/>
              <a:lstStyle/>
              <a:p>
                <a:r>
                  <a:rPr lang="en-US">
                    <a:noFill/>
                  </a:rPr>
                  <a:t> </a:t>
                </a:r>
              </a:p>
            </p:txBody>
          </p:sp>
        </mc:Fallback>
      </mc:AlternateContent>
      <p:grpSp>
        <p:nvGrpSpPr>
          <p:cNvPr id="3" name="Group 2"/>
          <p:cNvGrpSpPr/>
          <p:nvPr/>
        </p:nvGrpSpPr>
        <p:grpSpPr>
          <a:xfrm>
            <a:off x="4224457" y="1722402"/>
            <a:ext cx="6822541" cy="544188"/>
            <a:chOff x="4146913" y="1259652"/>
            <a:chExt cx="6822541" cy="544188"/>
          </a:xfrm>
        </p:grpSpPr>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4C156E29-3D25-4949-84B3-150AABEA8ED7}"/>
                    </a:ext>
                  </a:extLst>
                </p:cNvPr>
                <p:cNvSpPr txBox="1"/>
                <p:nvPr/>
              </p:nvSpPr>
              <p:spPr>
                <a:xfrm>
                  <a:off x="4146913" y="1259652"/>
                  <a:ext cx="997597" cy="544188"/>
                </a:xfrm>
                <a:prstGeom prst="rect">
                  <a:avLst/>
                </a:prstGeom>
                <a:noFill/>
              </p:spPr>
              <p:txBody>
                <a:bodyPr wrap="square" rtlCol="0">
                  <a:spAutoFit/>
                </a:bodyPr>
                <a:lstStyle/>
                <a:p>
                  <a:r>
                    <a:rPr lang="en-US" sz="2000" i="1" dirty="0">
                      <a:latin typeface="Arial" pitchFamily="34" charset="0"/>
                      <a:cs typeface="Arial" pitchFamily="34" charset="0"/>
                    </a:rPr>
                    <a:t>y </a:t>
                  </a:r>
                  <a14:m>
                    <m:oMath xmlns:m="http://schemas.openxmlformats.org/officeDocument/2006/math">
                      <m:r>
                        <a:rPr lang="en-US" sz="2000" i="1" dirty="0" smtClean="0">
                          <a:latin typeface="Cambria Math"/>
                          <a:cs typeface="Arial" pitchFamily="34" charset="0"/>
                        </a:rPr>
                        <m:t>=</m:t>
                      </m:r>
                    </m:oMath>
                  </a14:m>
                  <a:r>
                    <a:rPr lang="en-US" sz="2000" dirty="0">
                      <a:latin typeface="Arial" pitchFamily="34" charset="0"/>
                      <a:cs typeface="Arial" pitchFamily="34" charset="0"/>
                    </a:rPr>
                    <a:t>  </a:t>
                  </a:r>
                  <a14:m>
                    <m:oMath xmlns:m="http://schemas.openxmlformats.org/officeDocument/2006/math">
                      <m:f>
                        <m:fPr>
                          <m:ctrlPr>
                            <a:rPr lang="en-US" sz="2000" i="1" smtClean="0">
                              <a:latin typeface="Cambria Math" panose="02040503050406030204" pitchFamily="18" charset="0"/>
                            </a:rPr>
                          </m:ctrlPr>
                        </m:fPr>
                        <m:num>
                          <m:r>
                            <m:rPr>
                              <m:nor/>
                            </m:rPr>
                            <a:rPr lang="en-US" sz="2000" b="0" i="1" smtClean="0">
                              <a:latin typeface="Arial" pitchFamily="34" charset="0"/>
                              <a:cs typeface="Arial" pitchFamily="34" charset="0"/>
                            </a:rPr>
                            <m:t>a</m:t>
                          </m:r>
                        </m:num>
                        <m:den>
                          <m:r>
                            <m:rPr>
                              <m:nor/>
                            </m:rPr>
                            <a:rPr lang="en-US" sz="2000" b="0" i="1" smtClean="0">
                              <a:latin typeface="Arial" pitchFamily="34" charset="0"/>
                              <a:cs typeface="Arial" pitchFamily="34" charset="0"/>
                            </a:rPr>
                            <m:t>x</m:t>
                          </m:r>
                        </m:den>
                      </m:f>
                    </m:oMath>
                  </a14:m>
                  <a:endParaRPr lang="en-US" sz="2000" dirty="0">
                    <a:latin typeface="Arial" pitchFamily="34" charset="0"/>
                    <a:cs typeface="Arial" pitchFamily="34" charset="0"/>
                  </a:endParaRPr>
                </a:p>
              </p:txBody>
            </p:sp>
          </mc:Choice>
          <mc:Fallback xmlns="">
            <p:sp>
              <p:nvSpPr>
                <p:cNvPr id="27" name="TextBox 26">
                  <a:extLst>
                    <a:ext uri="{FF2B5EF4-FFF2-40B4-BE49-F238E27FC236}">
                      <a16:creationId xmlns="" xmlns:a16="http://schemas.microsoft.com/office/drawing/2014/main" xmlns:a14="http://schemas.microsoft.com/office/drawing/2010/main" id="{4C156E29-3D25-4949-84B3-150AABEA8ED7}"/>
                    </a:ext>
                  </a:extLst>
                </p:cNvPr>
                <p:cNvSpPr txBox="1">
                  <a:spLocks noRot="1" noChangeAspect="1" noMove="1" noResize="1" noEditPoints="1" noAdjustHandles="1" noChangeArrowheads="1" noChangeShapeType="1" noTextEdit="1"/>
                </p:cNvSpPr>
                <p:nvPr/>
              </p:nvSpPr>
              <p:spPr>
                <a:xfrm>
                  <a:off x="4146913" y="1259652"/>
                  <a:ext cx="997597" cy="544188"/>
                </a:xfrm>
                <a:prstGeom prst="rect">
                  <a:avLst/>
                </a:prstGeom>
                <a:blipFill rotWithShape="1">
                  <a:blip r:embed="rId6"/>
                  <a:stretch>
                    <a:fillRect l="-6707" b="-6667"/>
                  </a:stretch>
                </a:blipFill>
              </p:spPr>
              <p:txBody>
                <a:bodyPr/>
                <a:lstStyle/>
                <a:p>
                  <a:r>
                    <a:rPr lang="en-US">
                      <a:noFill/>
                    </a:rPr>
                    <a:t> </a:t>
                  </a:r>
                </a:p>
              </p:txBody>
            </p:sp>
          </mc:Fallback>
        </mc:AlternateContent>
        <p:sp>
          <p:nvSpPr>
            <p:cNvPr id="8" name="TextBox 7"/>
            <p:cNvSpPr txBox="1"/>
            <p:nvPr/>
          </p:nvSpPr>
          <p:spPr>
            <a:xfrm>
              <a:off x="5744319" y="1331691"/>
              <a:ext cx="5225135" cy="400110"/>
            </a:xfrm>
            <a:prstGeom prst="rect">
              <a:avLst/>
            </a:prstGeom>
            <a:noFill/>
          </p:spPr>
          <p:txBody>
            <a:bodyPr wrap="square" rtlCol="0">
              <a:spAutoFit/>
            </a:bodyPr>
            <a:lstStyle/>
            <a:p>
              <a:r>
                <a:rPr lang="en-US" sz="2000" dirty="0">
                  <a:solidFill>
                    <a:srgbClr val="ED1C24"/>
                  </a:solidFill>
                  <a:latin typeface="Arial" pitchFamily="34" charset="0"/>
                  <a:cs typeface="Arial" pitchFamily="34" charset="0"/>
                </a:rPr>
                <a:t>Write general equation for inverse variation.</a:t>
              </a:r>
            </a:p>
          </p:txBody>
        </p:sp>
      </p:grpSp>
      <p:grpSp>
        <p:nvGrpSpPr>
          <p:cNvPr id="4" name="Group 3"/>
          <p:cNvGrpSpPr/>
          <p:nvPr/>
        </p:nvGrpSpPr>
        <p:grpSpPr>
          <a:xfrm>
            <a:off x="4224457" y="2361033"/>
            <a:ext cx="5069079" cy="555408"/>
            <a:chOff x="4146913" y="1898283"/>
            <a:chExt cx="5069079" cy="555408"/>
          </a:xfrm>
        </p:grpSpPr>
        <p:sp>
          <p:nvSpPr>
            <p:cNvPr id="46" name="TextBox 45"/>
            <p:cNvSpPr txBox="1"/>
            <p:nvPr/>
          </p:nvSpPr>
          <p:spPr>
            <a:xfrm>
              <a:off x="5744319" y="1975932"/>
              <a:ext cx="3471673" cy="400110"/>
            </a:xfrm>
            <a:prstGeom prst="rect">
              <a:avLst/>
            </a:prstGeom>
            <a:noFill/>
          </p:spPr>
          <p:txBody>
            <a:bodyPr wrap="square" rtlCol="0">
              <a:spAutoFit/>
            </a:bodyPr>
            <a:lstStyle/>
            <a:p>
              <a:r>
                <a:rPr lang="en-US" sz="2000" dirty="0">
                  <a:solidFill>
                    <a:srgbClr val="ED1C24"/>
                  </a:solidFill>
                  <a:latin typeface="Arial" pitchFamily="34" charset="0"/>
                  <a:cs typeface="Arial" pitchFamily="34" charset="0"/>
                </a:rPr>
                <a:t>Substitute 4 for </a:t>
              </a:r>
              <a:r>
                <a:rPr lang="en-US" sz="2000" i="1" dirty="0">
                  <a:solidFill>
                    <a:srgbClr val="ED1C24"/>
                  </a:solidFill>
                  <a:latin typeface="Arial" pitchFamily="34" charset="0"/>
                  <a:cs typeface="Arial" pitchFamily="34" charset="0"/>
                </a:rPr>
                <a:t>y</a:t>
              </a:r>
              <a:r>
                <a:rPr lang="en-US" sz="2000" dirty="0">
                  <a:solidFill>
                    <a:srgbClr val="ED1C24"/>
                  </a:solidFill>
                  <a:latin typeface="Arial" pitchFamily="34" charset="0"/>
                  <a:cs typeface="Arial" pitchFamily="34" charset="0"/>
                </a:rPr>
                <a:t> and 3 for </a:t>
              </a:r>
              <a:r>
                <a:rPr lang="en-US" sz="2000" i="1" dirty="0">
                  <a:solidFill>
                    <a:srgbClr val="ED1C24"/>
                  </a:solidFill>
                  <a:latin typeface="Arial" pitchFamily="34" charset="0"/>
                  <a:cs typeface="Arial" pitchFamily="34" charset="0"/>
                </a:rPr>
                <a:t>x</a:t>
              </a:r>
              <a:r>
                <a:rPr lang="en-US" sz="2000" dirty="0">
                  <a:solidFill>
                    <a:srgbClr val="ED1C24"/>
                  </a:solidFill>
                  <a:latin typeface="Arial" pitchFamily="34" charset="0"/>
                  <a:cs typeface="Arial" pitchFamily="34" charset="0"/>
                </a:rPr>
                <a:t>.</a:t>
              </a:r>
            </a:p>
          </p:txBody>
        </p:sp>
        <mc:AlternateContent xmlns:mc="http://schemas.openxmlformats.org/markup-compatibility/2006" xmlns:a14="http://schemas.microsoft.com/office/drawing/2010/main">
          <mc:Choice Requires="a14">
            <p:sp>
              <p:nvSpPr>
                <p:cNvPr id="54" name="TextBox 53">
                  <a:extLst>
                    <a:ext uri="{FF2B5EF4-FFF2-40B4-BE49-F238E27FC236}">
                      <a16:creationId xmlns:a16="http://schemas.microsoft.com/office/drawing/2014/main" id="{4C156E29-3D25-4949-84B3-150AABEA8ED7}"/>
                    </a:ext>
                  </a:extLst>
                </p:cNvPr>
                <p:cNvSpPr txBox="1"/>
                <p:nvPr/>
              </p:nvSpPr>
              <p:spPr>
                <a:xfrm>
                  <a:off x="4146913" y="1898283"/>
                  <a:ext cx="997597" cy="555408"/>
                </a:xfrm>
                <a:prstGeom prst="rect">
                  <a:avLst/>
                </a:prstGeom>
                <a:noFill/>
              </p:spPr>
              <p:txBody>
                <a:bodyPr wrap="square" rtlCol="0">
                  <a:spAutoFit/>
                </a:bodyPr>
                <a:lstStyle/>
                <a:p>
                  <a:r>
                    <a:rPr lang="en-US" sz="2000" dirty="0">
                      <a:solidFill>
                        <a:srgbClr val="ED1C24"/>
                      </a:solidFill>
                      <a:latin typeface="Arial" pitchFamily="34" charset="0"/>
                      <a:cs typeface="Arial" pitchFamily="34" charset="0"/>
                    </a:rPr>
                    <a:t>4</a:t>
                  </a:r>
                  <a:r>
                    <a:rPr lang="en-US" sz="2000" i="1" dirty="0">
                      <a:latin typeface="Arial" pitchFamily="34" charset="0"/>
                      <a:cs typeface="Arial" pitchFamily="34" charset="0"/>
                    </a:rPr>
                    <a:t> </a:t>
                  </a:r>
                  <a14:m>
                    <m:oMath xmlns:m="http://schemas.openxmlformats.org/officeDocument/2006/math">
                      <m:r>
                        <a:rPr lang="en-US" sz="2000" i="1" dirty="0" smtClean="0">
                          <a:latin typeface="Cambria Math"/>
                          <a:cs typeface="Arial" pitchFamily="34" charset="0"/>
                        </a:rPr>
                        <m:t>=</m:t>
                      </m:r>
                    </m:oMath>
                  </a14:m>
                  <a:r>
                    <a:rPr lang="en-US" sz="2000" dirty="0">
                      <a:latin typeface="Arial" pitchFamily="34" charset="0"/>
                      <a:cs typeface="Arial" pitchFamily="34" charset="0"/>
                    </a:rPr>
                    <a:t>  </a:t>
                  </a:r>
                  <a14:m>
                    <m:oMath xmlns:m="http://schemas.openxmlformats.org/officeDocument/2006/math">
                      <m:f>
                        <m:fPr>
                          <m:ctrlPr>
                            <a:rPr lang="en-US" sz="2000" i="1" smtClean="0">
                              <a:latin typeface="Cambria Math" panose="02040503050406030204" pitchFamily="18" charset="0"/>
                            </a:rPr>
                          </m:ctrlPr>
                        </m:fPr>
                        <m:num>
                          <m:r>
                            <m:rPr>
                              <m:nor/>
                            </m:rPr>
                            <a:rPr lang="en-US" sz="2000" b="0" i="1" smtClean="0">
                              <a:latin typeface="Arial" pitchFamily="34" charset="0"/>
                              <a:cs typeface="Arial" pitchFamily="34" charset="0"/>
                            </a:rPr>
                            <m:t>a</m:t>
                          </m:r>
                        </m:num>
                        <m:den>
                          <m:r>
                            <m:rPr>
                              <m:nor/>
                            </m:rPr>
                            <a:rPr lang="en-US" sz="2000" b="0" smtClean="0">
                              <a:solidFill>
                                <a:srgbClr val="006CB8"/>
                              </a:solidFill>
                              <a:latin typeface="Arial" pitchFamily="34" charset="0"/>
                              <a:cs typeface="Arial" pitchFamily="34" charset="0"/>
                            </a:rPr>
                            <m:t>3</m:t>
                          </m:r>
                        </m:den>
                      </m:f>
                    </m:oMath>
                  </a14:m>
                  <a:endParaRPr lang="en-US" sz="2000" dirty="0">
                    <a:latin typeface="Arial" pitchFamily="34" charset="0"/>
                    <a:cs typeface="Arial" pitchFamily="34" charset="0"/>
                  </a:endParaRPr>
                </a:p>
              </p:txBody>
            </p:sp>
          </mc:Choice>
          <mc:Fallback xmlns="">
            <p:sp>
              <p:nvSpPr>
                <p:cNvPr id="54" name="TextBox 53">
                  <a:extLst>
                    <a:ext uri="{FF2B5EF4-FFF2-40B4-BE49-F238E27FC236}">
                      <a16:creationId xmlns="" xmlns:a16="http://schemas.microsoft.com/office/drawing/2014/main" xmlns:a14="http://schemas.microsoft.com/office/drawing/2010/main" id="{4C156E29-3D25-4949-84B3-150AABEA8ED7}"/>
                    </a:ext>
                  </a:extLst>
                </p:cNvPr>
                <p:cNvSpPr txBox="1">
                  <a:spLocks noRot="1" noChangeAspect="1" noMove="1" noResize="1" noEditPoints="1" noAdjustHandles="1" noChangeArrowheads="1" noChangeShapeType="1" noTextEdit="1"/>
                </p:cNvSpPr>
                <p:nvPr/>
              </p:nvSpPr>
              <p:spPr>
                <a:xfrm>
                  <a:off x="4146913" y="1898283"/>
                  <a:ext cx="997597" cy="555408"/>
                </a:xfrm>
                <a:prstGeom prst="rect">
                  <a:avLst/>
                </a:prstGeom>
                <a:blipFill rotWithShape="1">
                  <a:blip r:embed="rId7"/>
                  <a:stretch>
                    <a:fillRect l="-6707" b="-5495"/>
                  </a:stretch>
                </a:blipFill>
              </p:spPr>
              <p:txBody>
                <a:bodyPr/>
                <a:lstStyle/>
                <a:p>
                  <a:r>
                    <a:rPr lang="en-US">
                      <a:noFill/>
                    </a:rPr>
                    <a:t> </a:t>
                  </a:r>
                </a:p>
              </p:txBody>
            </p:sp>
          </mc:Fallback>
        </mc:AlternateContent>
      </p:grpSp>
      <p:grpSp>
        <p:nvGrpSpPr>
          <p:cNvPr id="5" name="Group 4"/>
          <p:cNvGrpSpPr/>
          <p:nvPr/>
        </p:nvGrpSpPr>
        <p:grpSpPr>
          <a:xfrm>
            <a:off x="4122859" y="3007892"/>
            <a:ext cx="4633650" cy="400110"/>
            <a:chOff x="4045315" y="2545142"/>
            <a:chExt cx="4633650" cy="400110"/>
          </a:xfrm>
        </p:grpSpPr>
        <mc:AlternateContent xmlns:mc="http://schemas.openxmlformats.org/markup-compatibility/2006" xmlns:a14="http://schemas.microsoft.com/office/drawing/2010/main">
          <mc:Choice Requires="a14">
            <p:sp>
              <p:nvSpPr>
                <p:cNvPr id="55" name="TextBox 54">
                  <a:extLst>
                    <a:ext uri="{FF2B5EF4-FFF2-40B4-BE49-F238E27FC236}">
                      <a16:creationId xmlns:a16="http://schemas.microsoft.com/office/drawing/2014/main" id="{4C156E29-3D25-4949-84B3-150AABEA8ED7}"/>
                    </a:ext>
                  </a:extLst>
                </p:cNvPr>
                <p:cNvSpPr txBox="1"/>
                <p:nvPr/>
              </p:nvSpPr>
              <p:spPr>
                <a:xfrm>
                  <a:off x="4045315" y="2545142"/>
                  <a:ext cx="1168079" cy="400110"/>
                </a:xfrm>
                <a:prstGeom prst="rect">
                  <a:avLst/>
                </a:prstGeom>
                <a:noFill/>
              </p:spPr>
              <p:txBody>
                <a:bodyPr wrap="square" rtlCol="0">
                  <a:spAutoFit/>
                </a:bodyPr>
                <a:lstStyle/>
                <a:p>
                  <a:r>
                    <a:rPr lang="en-US" sz="2000" dirty="0">
                      <a:latin typeface="Arial" pitchFamily="34" charset="0"/>
                      <a:cs typeface="Arial" pitchFamily="34" charset="0"/>
                    </a:rPr>
                    <a:t>12</a:t>
                  </a:r>
                  <a:r>
                    <a:rPr lang="en-US" sz="2000" i="1" dirty="0">
                      <a:latin typeface="Arial" pitchFamily="34" charset="0"/>
                      <a:cs typeface="Arial" pitchFamily="34" charset="0"/>
                    </a:rPr>
                    <a:t> </a:t>
                  </a:r>
                  <a14:m>
                    <m:oMath xmlns:m="http://schemas.openxmlformats.org/officeDocument/2006/math">
                      <m:r>
                        <a:rPr lang="en-US" sz="2000" i="0" dirty="0" smtClean="0">
                          <a:latin typeface="Cambria Math"/>
                          <a:cs typeface="Arial" pitchFamily="34" charset="0"/>
                        </a:rPr>
                        <m:t>=</m:t>
                      </m:r>
                    </m:oMath>
                  </a14:m>
                  <a:r>
                    <a:rPr lang="en-US" sz="2000" dirty="0">
                      <a:latin typeface="Arial" pitchFamily="34" charset="0"/>
                      <a:cs typeface="Arial" pitchFamily="34" charset="0"/>
                    </a:rPr>
                    <a:t> </a:t>
                  </a:r>
                  <a:r>
                    <a:rPr lang="en-US" sz="2000" i="1" dirty="0">
                      <a:latin typeface="Arial" pitchFamily="34" charset="0"/>
                      <a:cs typeface="Arial" pitchFamily="34" charset="0"/>
                    </a:rPr>
                    <a:t>a</a:t>
                  </a:r>
                </a:p>
              </p:txBody>
            </p:sp>
          </mc:Choice>
          <mc:Fallback xmlns="">
            <p:sp>
              <p:nvSpPr>
                <p:cNvPr id="55" name="TextBox 54">
                  <a:extLst>
                    <a:ext uri="{FF2B5EF4-FFF2-40B4-BE49-F238E27FC236}">
                      <a16:creationId xmlns="" xmlns:a16="http://schemas.microsoft.com/office/drawing/2014/main" xmlns:a14="http://schemas.microsoft.com/office/drawing/2010/main" id="{4C156E29-3D25-4949-84B3-150AABEA8ED7}"/>
                    </a:ext>
                  </a:extLst>
                </p:cNvPr>
                <p:cNvSpPr txBox="1">
                  <a:spLocks noRot="1" noChangeAspect="1" noMove="1" noResize="1" noEditPoints="1" noAdjustHandles="1" noChangeArrowheads="1" noChangeShapeType="1" noTextEdit="1"/>
                </p:cNvSpPr>
                <p:nvPr/>
              </p:nvSpPr>
              <p:spPr>
                <a:xfrm>
                  <a:off x="4045315" y="2545142"/>
                  <a:ext cx="1168079" cy="400110"/>
                </a:xfrm>
                <a:prstGeom prst="rect">
                  <a:avLst/>
                </a:prstGeom>
                <a:blipFill rotWithShape="1">
                  <a:blip r:embed="rId8"/>
                  <a:stretch>
                    <a:fillRect l="-5208" t="-6061" b="-27273"/>
                  </a:stretch>
                </a:blipFill>
              </p:spPr>
              <p:txBody>
                <a:bodyPr/>
                <a:lstStyle/>
                <a:p>
                  <a:r>
                    <a:rPr lang="en-US">
                      <a:noFill/>
                    </a:rPr>
                    <a:t> </a:t>
                  </a:r>
                </a:p>
              </p:txBody>
            </p:sp>
          </mc:Fallback>
        </mc:AlternateContent>
        <p:sp>
          <p:nvSpPr>
            <p:cNvPr id="56" name="TextBox 55"/>
            <p:cNvSpPr txBox="1"/>
            <p:nvPr/>
          </p:nvSpPr>
          <p:spPr>
            <a:xfrm>
              <a:off x="5744319" y="2545142"/>
              <a:ext cx="2934646" cy="400110"/>
            </a:xfrm>
            <a:prstGeom prst="rect">
              <a:avLst/>
            </a:prstGeom>
            <a:noFill/>
          </p:spPr>
          <p:txBody>
            <a:bodyPr wrap="square" rtlCol="0">
              <a:spAutoFit/>
            </a:bodyPr>
            <a:lstStyle/>
            <a:p>
              <a:r>
                <a:rPr lang="en-US" sz="2000" dirty="0">
                  <a:solidFill>
                    <a:srgbClr val="ED1C24"/>
                  </a:solidFill>
                  <a:latin typeface="Arial" pitchFamily="34" charset="0"/>
                  <a:cs typeface="Arial" pitchFamily="34" charset="0"/>
                </a:rPr>
                <a:t>Multiply each side by 3.</a:t>
              </a:r>
            </a:p>
          </p:txBody>
        </p:sp>
      </p:grpSp>
      <p:grpSp>
        <p:nvGrpSpPr>
          <p:cNvPr id="2" name="Group 1"/>
          <p:cNvGrpSpPr/>
          <p:nvPr/>
        </p:nvGrpSpPr>
        <p:grpSpPr>
          <a:xfrm>
            <a:off x="14811" y="710807"/>
            <a:ext cx="3767052" cy="2796616"/>
            <a:chOff x="14811" y="710807"/>
            <a:chExt cx="3767052" cy="2796616"/>
          </a:xfrm>
        </p:grpSpPr>
        <p:pic>
          <p:nvPicPr>
            <p:cNvPr id="1031" name="Picture 7" descr="\\10.66.3.82\art\ART_WORK_IN_PROCESS\46_Larson Text\Larson Powerpoint project\1_Source Files\Batch 4\Algebra_2\Algebra_2\PNGs\Arrow\hsnb_alg2_pe_0101_img-12.png"/>
            <p:cNvPicPr>
              <a:picLocks noChangeAspect="1" noChangeArrowheads="1"/>
            </p:cNvPicPr>
            <p:nvPr/>
          </p:nvPicPr>
          <p:blipFill rotWithShape="1">
            <a:blip r:embed="rId9">
              <a:extLst>
                <a:ext uri="{28A0092B-C50C-407E-A947-70E740481C1C}">
                  <a14:useLocalDpi xmlns:a14="http://schemas.microsoft.com/office/drawing/2010/main" val="0"/>
                </a:ext>
              </a:extLst>
            </a:blip>
            <a:srcRect l="2390" t="10622" r="18311" b="66514"/>
            <a:stretch/>
          </p:blipFill>
          <p:spPr bwMode="auto">
            <a:xfrm>
              <a:off x="14811" y="710807"/>
              <a:ext cx="2755612" cy="57628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10.66.3.82\art\ART_WORK_IN_PROCESS\46_Larson Text\Larson Powerpoint project\1_Source Files\Batch 4\Algebra_2\Algebra_2\PNGs\Arrow\02\hsnb_alg2_pe_0201_img-1.png"/>
            <p:cNvPicPr>
              <a:picLocks noChangeAspect="1" noChangeArrowheads="1"/>
            </p:cNvPicPr>
            <p:nvPr/>
          </p:nvPicPr>
          <p:blipFill rotWithShape="1">
            <a:blip r:embed="rId10">
              <a:extLst>
                <a:ext uri="{28A0092B-C50C-407E-A947-70E740481C1C}">
                  <a14:useLocalDpi xmlns:a14="http://schemas.microsoft.com/office/drawing/2010/main" val="0"/>
                </a:ext>
              </a:extLst>
            </a:blip>
            <a:srcRect t="19483"/>
            <a:stretch/>
          </p:blipFill>
          <p:spPr bwMode="auto">
            <a:xfrm>
              <a:off x="134139" y="1206924"/>
              <a:ext cx="3647724" cy="2300499"/>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4C156E29-3D25-4949-84B3-150AABEA8ED7}"/>
                    </a:ext>
                  </a:extLst>
                </p:cNvPr>
                <p:cNvSpPr txBox="1"/>
                <p:nvPr/>
              </p:nvSpPr>
              <p:spPr>
                <a:xfrm>
                  <a:off x="280040" y="1221954"/>
                  <a:ext cx="3136386" cy="2123658"/>
                </a:xfrm>
                <a:prstGeom prst="rect">
                  <a:avLst/>
                </a:prstGeom>
                <a:noFill/>
              </p:spPr>
              <p:txBody>
                <a:bodyPr wrap="square" rtlCol="0">
                  <a:spAutoFit/>
                </a:bodyPr>
                <a:lstStyle/>
                <a:p>
                  <a:r>
                    <a:rPr lang="en-US" sz="1600" dirty="0">
                      <a:latin typeface="Arial" pitchFamily="34" charset="0"/>
                      <a:cs typeface="Arial" pitchFamily="34" charset="0"/>
                    </a:rPr>
                    <a:t>Because </a:t>
                  </a:r>
                  <a:r>
                    <a:rPr lang="en-US" sz="1600" i="1" dirty="0">
                      <a:latin typeface="Arial" pitchFamily="34" charset="0"/>
                      <a:cs typeface="Arial" pitchFamily="34" charset="0"/>
                    </a:rPr>
                    <a:t>x </a:t>
                  </a:r>
                  <a:r>
                    <a:rPr lang="en-US" sz="1600" dirty="0">
                      <a:latin typeface="Arial" pitchFamily="34" charset="0"/>
                      <a:cs typeface="Arial" pitchFamily="34" charset="0"/>
                    </a:rPr>
                    <a:t>and </a:t>
                  </a:r>
                  <a:r>
                    <a:rPr lang="en-US" sz="1600" i="1" dirty="0">
                      <a:latin typeface="Arial" pitchFamily="34" charset="0"/>
                      <a:cs typeface="Arial" pitchFamily="34" charset="0"/>
                    </a:rPr>
                    <a:t>y </a:t>
                  </a:r>
                  <a:r>
                    <a:rPr lang="en-US" sz="1600" dirty="0">
                      <a:latin typeface="Arial" pitchFamily="34" charset="0"/>
                      <a:cs typeface="Arial" pitchFamily="34" charset="0"/>
                    </a:rPr>
                    <a:t>vary</a:t>
                  </a:r>
                </a:p>
                <a:p>
                  <a:r>
                    <a:rPr lang="en-US" sz="1600" dirty="0">
                      <a:latin typeface="Arial" pitchFamily="34" charset="0"/>
                      <a:cs typeface="Arial" pitchFamily="34" charset="0"/>
                    </a:rPr>
                    <a:t>inversely, you also know</a:t>
                  </a:r>
                </a:p>
                <a:p>
                  <a:r>
                    <a:rPr lang="en-US" sz="1600" dirty="0">
                      <a:latin typeface="Arial" pitchFamily="34" charset="0"/>
                      <a:cs typeface="Arial" pitchFamily="34" charset="0"/>
                    </a:rPr>
                    <a:t>that the products </a:t>
                  </a:r>
                  <a:r>
                    <a:rPr lang="en-US" sz="1600" i="1" dirty="0">
                      <a:latin typeface="Arial" pitchFamily="34" charset="0"/>
                      <a:cs typeface="Arial" pitchFamily="34" charset="0"/>
                    </a:rPr>
                    <a:t>xy </a:t>
                  </a:r>
                  <a:r>
                    <a:rPr lang="en-US" sz="1600" dirty="0">
                      <a:latin typeface="Arial" pitchFamily="34" charset="0"/>
                      <a:cs typeface="Arial" pitchFamily="34" charset="0"/>
                    </a:rPr>
                    <a:t>are</a:t>
                  </a:r>
                </a:p>
                <a:p>
                  <a:r>
                    <a:rPr lang="en-US" sz="1600" dirty="0">
                      <a:latin typeface="Arial" pitchFamily="34" charset="0"/>
                      <a:cs typeface="Arial" pitchFamily="34" charset="0"/>
                    </a:rPr>
                    <a:t>constant. This product</a:t>
                  </a:r>
                </a:p>
                <a:p>
                  <a:r>
                    <a:rPr lang="en-US" sz="1600" dirty="0">
                      <a:latin typeface="Arial" pitchFamily="34" charset="0"/>
                      <a:cs typeface="Arial" pitchFamily="34" charset="0"/>
                    </a:rPr>
                    <a:t>equals the constant of</a:t>
                  </a:r>
                </a:p>
                <a:p>
                  <a:r>
                    <a:rPr lang="en-US" sz="1600" dirty="0">
                      <a:latin typeface="Arial" pitchFamily="34" charset="0"/>
                      <a:cs typeface="Arial" pitchFamily="34" charset="0"/>
                    </a:rPr>
                    <a:t>variation </a:t>
                  </a:r>
                  <a:r>
                    <a:rPr lang="en-US" sz="1600" i="1" dirty="0">
                      <a:latin typeface="Arial" pitchFamily="34" charset="0"/>
                      <a:cs typeface="Arial" pitchFamily="34" charset="0"/>
                    </a:rPr>
                    <a:t>a</a:t>
                  </a:r>
                  <a:r>
                    <a:rPr lang="en-US" sz="1600" dirty="0">
                      <a:latin typeface="Arial" pitchFamily="34" charset="0"/>
                      <a:cs typeface="Arial" pitchFamily="34" charset="0"/>
                    </a:rPr>
                    <a:t>. So, you can</a:t>
                  </a:r>
                </a:p>
                <a:p>
                  <a:r>
                    <a:rPr lang="en-US" sz="1600" dirty="0">
                      <a:latin typeface="Arial" pitchFamily="34" charset="0"/>
                      <a:cs typeface="Arial" pitchFamily="34" charset="0"/>
                    </a:rPr>
                    <a:t>quickly determine that</a:t>
                  </a:r>
                </a:p>
                <a:p>
                  <a:r>
                    <a:rPr lang="en-US" sz="1600" i="1" dirty="0">
                      <a:latin typeface="Arial" pitchFamily="34" charset="0"/>
                      <a:cs typeface="Arial" pitchFamily="34" charset="0"/>
                    </a:rPr>
                    <a:t>a </a:t>
                  </a:r>
                  <a14:m>
                    <m:oMath xmlns:m="http://schemas.openxmlformats.org/officeDocument/2006/math">
                      <m:r>
                        <a:rPr lang="en-US" sz="1600" i="1" dirty="0" smtClean="0">
                          <a:latin typeface="Cambria Math"/>
                          <a:cs typeface="Arial" pitchFamily="34" charset="0"/>
                        </a:rPr>
                        <m:t>=</m:t>
                      </m:r>
                    </m:oMath>
                  </a14:m>
                  <a:r>
                    <a:rPr lang="en-US" sz="1600" dirty="0">
                      <a:latin typeface="Arial" pitchFamily="34" charset="0"/>
                      <a:cs typeface="Arial" pitchFamily="34" charset="0"/>
                    </a:rPr>
                    <a:t> </a:t>
                  </a:r>
                  <a:r>
                    <a:rPr lang="en-US" sz="1600" i="1" dirty="0">
                      <a:latin typeface="Arial" pitchFamily="34" charset="0"/>
                      <a:cs typeface="Arial" pitchFamily="34" charset="0"/>
                    </a:rPr>
                    <a:t>xy </a:t>
                  </a:r>
                  <a14:m>
                    <m:oMath xmlns:m="http://schemas.openxmlformats.org/officeDocument/2006/math">
                      <m:r>
                        <a:rPr lang="en-US" sz="1600" i="1" dirty="0" smtClean="0">
                          <a:latin typeface="Cambria Math"/>
                          <a:cs typeface="Arial" pitchFamily="34" charset="0"/>
                        </a:rPr>
                        <m:t>=</m:t>
                      </m:r>
                    </m:oMath>
                  </a14:m>
                  <a:r>
                    <a:rPr lang="en-US" sz="1600" dirty="0">
                      <a:latin typeface="Arial" pitchFamily="34" charset="0"/>
                      <a:cs typeface="Arial" pitchFamily="34" charset="0"/>
                    </a:rPr>
                    <a:t> 3(4) </a:t>
                  </a:r>
                  <a14:m>
                    <m:oMath xmlns:m="http://schemas.openxmlformats.org/officeDocument/2006/math">
                      <m:r>
                        <a:rPr lang="en-US" sz="1600" i="1" dirty="0" smtClean="0">
                          <a:latin typeface="Cambria Math"/>
                          <a:cs typeface="Arial" pitchFamily="34" charset="0"/>
                        </a:rPr>
                        <m:t>=</m:t>
                      </m:r>
                    </m:oMath>
                  </a14:m>
                  <a:r>
                    <a:rPr lang="en-US" sz="1600" dirty="0">
                      <a:latin typeface="Arial" pitchFamily="34" charset="0"/>
                      <a:cs typeface="Arial" pitchFamily="34" charset="0"/>
                    </a:rPr>
                    <a:t> 12.</a:t>
                  </a:r>
                </a:p>
              </p:txBody>
            </p:sp>
          </mc:Choice>
          <mc:Fallback xmlns="">
            <p:sp>
              <p:nvSpPr>
                <p:cNvPr id="16" name="TextBox 15">
                  <a:extLst>
                    <a:ext uri="{FF2B5EF4-FFF2-40B4-BE49-F238E27FC236}">
                      <a16:creationId xmlns:a16="http://schemas.microsoft.com/office/drawing/2014/main" id="{4C156E29-3D25-4949-84B3-150AABEA8ED7}"/>
                    </a:ext>
                  </a:extLst>
                </p:cNvPr>
                <p:cNvSpPr txBox="1">
                  <a:spLocks noRot="1" noChangeAspect="1" noMove="1" noResize="1" noEditPoints="1" noAdjustHandles="1" noChangeArrowheads="1" noChangeShapeType="1" noTextEdit="1"/>
                </p:cNvSpPr>
                <p:nvPr/>
              </p:nvSpPr>
              <p:spPr>
                <a:xfrm>
                  <a:off x="280040" y="1221954"/>
                  <a:ext cx="3136386" cy="2123658"/>
                </a:xfrm>
                <a:prstGeom prst="rect">
                  <a:avLst/>
                </a:prstGeom>
                <a:blipFill>
                  <a:blip r:embed="rId11"/>
                  <a:stretch>
                    <a:fillRect l="-1167" t="-860"/>
                  </a:stretch>
                </a:blipFill>
              </p:spPr>
              <p:txBody>
                <a:bodyPr/>
                <a:lstStyle/>
                <a:p>
                  <a:r>
                    <a:rPr lang="en-US">
                      <a:noFill/>
                    </a:rPr>
                    <a:t> </a:t>
                  </a:r>
                </a:p>
              </p:txBody>
            </p:sp>
          </mc:Fallback>
        </mc:AlternateContent>
      </p:grpSp>
      <p:sp>
        <p:nvSpPr>
          <p:cNvPr id="18" name="TextBox 6">
            <a:extLst>
              <a:ext uri="{FF2B5EF4-FFF2-40B4-BE49-F238E27FC236}">
                <a16:creationId xmlns:a16="http://schemas.microsoft.com/office/drawing/2014/main" id="{CFC30712-CF6E-45FA-9471-ACAB95BE7ADD}"/>
              </a:ext>
            </a:extLst>
          </p:cNvPr>
          <p:cNvSpPr txBox="1"/>
          <p:nvPr/>
        </p:nvSpPr>
        <p:spPr>
          <a:xfrm>
            <a:off x="3574729" y="1206925"/>
            <a:ext cx="1558925" cy="383540"/>
          </a:xfrm>
          <a:prstGeom prst="rect">
            <a:avLst/>
          </a:prstGeom>
          <a:noFill/>
        </p:spPr>
        <p:txBody>
          <a:bodyPr wrap="square" rtlCol="0">
            <a:spAutoFit/>
          </a:bodyPr>
          <a:lstStyle/>
          <a:p>
            <a:pPr marL="0" marR="0">
              <a:spcBef>
                <a:spcPts val="0"/>
              </a:spcBef>
              <a:spcAft>
                <a:spcPts val="0"/>
              </a:spcAft>
            </a:pPr>
            <a:r>
              <a:rPr lang="en-US" sz="2000" kern="1200" dirty="0">
                <a:solidFill>
                  <a:srgbClr val="FF0000"/>
                </a:solidFill>
                <a:effectLst/>
                <a:latin typeface="Arial" panose="020B0604020202020204" pitchFamily="34" charset="0"/>
                <a:ea typeface="Times New Roman" panose="02020603050405020304" pitchFamily="18" charset="0"/>
              </a:rPr>
              <a:t>SOLUTION</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25751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4C156E29-3D25-4949-84B3-150AABEA8ED7}"/>
              </a:ext>
            </a:extLst>
          </p:cNvPr>
          <p:cNvSpPr txBox="1"/>
          <p:nvPr/>
        </p:nvSpPr>
        <p:spPr>
          <a:xfrm>
            <a:off x="3097767" y="124900"/>
            <a:ext cx="9094234" cy="1015663"/>
          </a:xfrm>
          <a:prstGeom prst="rect">
            <a:avLst/>
          </a:prstGeom>
          <a:noFill/>
        </p:spPr>
        <p:txBody>
          <a:bodyPr wrap="square" rtlCol="0">
            <a:spAutoFit/>
          </a:bodyPr>
          <a:lstStyle/>
          <a:p>
            <a:r>
              <a:rPr lang="en-US" sz="2000" dirty="0">
                <a:latin typeface="Arial" pitchFamily="34" charset="0"/>
                <a:cs typeface="Arial" pitchFamily="34" charset="0"/>
              </a:rPr>
              <a:t>The time </a:t>
            </a:r>
            <a:r>
              <a:rPr lang="en-US" sz="2000" i="1" dirty="0">
                <a:latin typeface="Arial" pitchFamily="34" charset="0"/>
                <a:cs typeface="Arial" pitchFamily="34" charset="0"/>
              </a:rPr>
              <a:t>t </a:t>
            </a:r>
            <a:r>
              <a:rPr lang="en-US" sz="2000" dirty="0">
                <a:latin typeface="Arial" pitchFamily="34" charset="0"/>
                <a:cs typeface="Arial" pitchFamily="34" charset="0"/>
              </a:rPr>
              <a:t>(in hours) that it takes a group of volunteers to build a playground varies inversely with the number </a:t>
            </a:r>
            <a:r>
              <a:rPr lang="en-US" sz="2000" i="1" dirty="0">
                <a:latin typeface="Arial" pitchFamily="34" charset="0"/>
                <a:cs typeface="Arial" pitchFamily="34" charset="0"/>
              </a:rPr>
              <a:t>n </a:t>
            </a:r>
            <a:r>
              <a:rPr lang="en-US" sz="2000" dirty="0">
                <a:latin typeface="Arial" pitchFamily="34" charset="0"/>
                <a:cs typeface="Arial" pitchFamily="34" charset="0"/>
              </a:rPr>
              <a:t>of volunteers. It takes a group of 10 volunteers 8 hours to build the playground.</a:t>
            </a:r>
          </a:p>
        </p:txBody>
      </p:sp>
      <p:sp>
        <p:nvSpPr>
          <p:cNvPr id="3" name="TextBox 2"/>
          <p:cNvSpPr txBox="1"/>
          <p:nvPr/>
        </p:nvSpPr>
        <p:spPr>
          <a:xfrm>
            <a:off x="3097766" y="1282190"/>
            <a:ext cx="4301426" cy="2554545"/>
          </a:xfrm>
          <a:prstGeom prst="rect">
            <a:avLst/>
          </a:prstGeom>
          <a:noFill/>
        </p:spPr>
        <p:txBody>
          <a:bodyPr wrap="square" rtlCol="0">
            <a:spAutoFit/>
          </a:bodyPr>
          <a:lstStyle/>
          <a:p>
            <a:pPr marL="274320" indent="-274320">
              <a:buFont typeface="Arial" pitchFamily="34" charset="0"/>
              <a:buChar char="•"/>
            </a:pPr>
            <a:r>
              <a:rPr lang="en-US" sz="2000" dirty="0">
                <a:latin typeface="Arial" pitchFamily="34" charset="0"/>
                <a:cs typeface="Arial" pitchFamily="34" charset="0"/>
              </a:rPr>
              <a:t>Make a table showing the time that it would take to build the playground when the number of volunteers is 15, 20, 25, and 30.</a:t>
            </a:r>
            <a:br>
              <a:rPr lang="en-US" sz="2000" dirty="0">
                <a:latin typeface="Arial" pitchFamily="34" charset="0"/>
                <a:cs typeface="Arial" pitchFamily="34" charset="0"/>
              </a:rPr>
            </a:br>
            <a:endParaRPr lang="en-US" sz="2000" dirty="0">
              <a:latin typeface="Arial" pitchFamily="34" charset="0"/>
              <a:cs typeface="Arial" pitchFamily="34" charset="0"/>
            </a:endParaRPr>
          </a:p>
          <a:p>
            <a:pPr marL="274320" indent="-274320">
              <a:buFont typeface="Arial" pitchFamily="34" charset="0"/>
              <a:buChar char="•"/>
            </a:pPr>
            <a:r>
              <a:rPr lang="en-US" sz="2000" dirty="0">
                <a:latin typeface="Arial" pitchFamily="34" charset="0"/>
                <a:cs typeface="Arial" pitchFamily="34" charset="0"/>
              </a:rPr>
              <a:t>What happens to the time it takes to build the playground as the number of volunteers increases?</a:t>
            </a:r>
          </a:p>
        </p:txBody>
      </p:sp>
      <p:pic>
        <p:nvPicPr>
          <p:cNvPr id="2050" name="Picture 2" descr="D:\meenu\batch4\algebra\07\Ch 07\hsalg2_t_0701_00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5310" y="1079454"/>
            <a:ext cx="4188432" cy="3216510"/>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4C156E29-3D25-4949-84B3-150AABEA8ED7}"/>
              </a:ext>
            </a:extLst>
          </p:cNvPr>
          <p:cNvSpPr txBox="1"/>
          <p:nvPr/>
        </p:nvSpPr>
        <p:spPr>
          <a:xfrm>
            <a:off x="3145242" y="4401433"/>
            <a:ext cx="9039406" cy="1015663"/>
          </a:xfrm>
          <a:prstGeom prst="rect">
            <a:avLst/>
          </a:prstGeom>
          <a:noFill/>
        </p:spPr>
        <p:txBody>
          <a:bodyPr wrap="square" rtlCol="0">
            <a:spAutoFit/>
          </a:bodyPr>
          <a:lstStyle/>
          <a:p>
            <a:pPr marL="274320" indent="-274320"/>
            <a:r>
              <a:rPr lang="en-US" sz="2000" b="1" dirty="0">
                <a:latin typeface="Arial" pitchFamily="34" charset="0"/>
                <a:cs typeface="Arial" pitchFamily="34" charset="0"/>
              </a:rPr>
              <a:t>1.	Understand the Problem </a:t>
            </a:r>
            <a:r>
              <a:rPr lang="en-US" sz="2000" dirty="0">
                <a:latin typeface="Arial" pitchFamily="34" charset="0"/>
                <a:cs typeface="Arial" pitchFamily="34" charset="0"/>
              </a:rPr>
              <a:t>You are given a description of two quantities that vary inversely and one pair of data values. You are asked to create a table that gives additional data pairs.</a:t>
            </a:r>
          </a:p>
        </p:txBody>
      </p:sp>
      <p:sp>
        <p:nvSpPr>
          <p:cNvPr id="15" name="TextBox 14">
            <a:extLst>
              <a:ext uri="{FF2B5EF4-FFF2-40B4-BE49-F238E27FC236}">
                <a16:creationId xmlns:a16="http://schemas.microsoft.com/office/drawing/2014/main" id="{4C156E29-3D25-4949-84B3-150AABEA8ED7}"/>
              </a:ext>
            </a:extLst>
          </p:cNvPr>
          <p:cNvSpPr txBox="1"/>
          <p:nvPr/>
        </p:nvSpPr>
        <p:spPr>
          <a:xfrm>
            <a:off x="3145242" y="5522565"/>
            <a:ext cx="9039407" cy="1323439"/>
          </a:xfrm>
          <a:prstGeom prst="rect">
            <a:avLst/>
          </a:prstGeom>
          <a:noFill/>
        </p:spPr>
        <p:txBody>
          <a:bodyPr wrap="square" rtlCol="0">
            <a:spAutoFit/>
          </a:bodyPr>
          <a:lstStyle/>
          <a:p>
            <a:pPr marL="274320" indent="-274320"/>
            <a:r>
              <a:rPr lang="en-US" sz="2000" b="1" dirty="0">
                <a:latin typeface="Arial" pitchFamily="34" charset="0"/>
                <a:cs typeface="Arial" pitchFamily="34" charset="0"/>
              </a:rPr>
              <a:t>2.	Make a Plan </a:t>
            </a:r>
            <a:r>
              <a:rPr lang="en-US" sz="2000" dirty="0">
                <a:latin typeface="Arial" pitchFamily="34" charset="0"/>
                <a:cs typeface="Arial" pitchFamily="34" charset="0"/>
              </a:rPr>
              <a:t>Use the time that it takes 10 volunteers to build the playground to find the constant of variation. Then write an inverse variation equation and substitute for the different numbers of volunteers to find the corresponding times.</a:t>
            </a:r>
          </a:p>
        </p:txBody>
      </p:sp>
      <p:sp>
        <p:nvSpPr>
          <p:cNvPr id="8" name="TextBox 6">
            <a:extLst>
              <a:ext uri="{FF2B5EF4-FFF2-40B4-BE49-F238E27FC236}">
                <a16:creationId xmlns:a16="http://schemas.microsoft.com/office/drawing/2014/main" id="{EAE30632-EB7F-417C-BAD6-9A74B0C449EB}"/>
              </a:ext>
            </a:extLst>
          </p:cNvPr>
          <p:cNvSpPr txBox="1"/>
          <p:nvPr/>
        </p:nvSpPr>
        <p:spPr>
          <a:xfrm>
            <a:off x="3133194" y="3904043"/>
            <a:ext cx="1558925" cy="400110"/>
          </a:xfrm>
          <a:prstGeom prst="rect">
            <a:avLst/>
          </a:prstGeom>
          <a:noFill/>
        </p:spPr>
        <p:txBody>
          <a:bodyPr wrap="square" rtlCol="0">
            <a:spAutoFit/>
          </a:bodyPr>
          <a:lstStyle/>
          <a:p>
            <a:pPr marL="0" marR="0">
              <a:spcBef>
                <a:spcPts val="0"/>
              </a:spcBef>
              <a:spcAft>
                <a:spcPts val="0"/>
              </a:spcAft>
            </a:pPr>
            <a:r>
              <a:rPr lang="en-US" sz="2000" b="1" kern="1200" dirty="0">
                <a:solidFill>
                  <a:srgbClr val="FF0000"/>
                </a:solidFill>
                <a:effectLst/>
                <a:latin typeface="Arial" panose="020B0604020202020204" pitchFamily="34" charset="0"/>
                <a:ea typeface="Times New Roman" panose="02020603050405020304" pitchFamily="18" charset="0"/>
              </a:rPr>
              <a:t>SOLUTION</a:t>
            </a:r>
            <a:endParaRPr lang="en-US" sz="1200" b="1" dirty="0">
              <a:effectLst/>
              <a:latin typeface="Times New Roman" panose="02020603050405020304" pitchFamily="18" charset="0"/>
              <a:ea typeface="Times New Roman" panose="02020603050405020304" pitchFamily="18" charset="0"/>
            </a:endParaRPr>
          </a:p>
        </p:txBody>
      </p:sp>
      <p:sp>
        <p:nvSpPr>
          <p:cNvPr id="2" name="TextBox 1">
            <a:extLst>
              <a:ext uri="{FF2B5EF4-FFF2-40B4-BE49-F238E27FC236}">
                <a16:creationId xmlns:a16="http://schemas.microsoft.com/office/drawing/2014/main" id="{5F4261A7-627F-4F7F-B365-C111EFDE19BE}"/>
              </a:ext>
            </a:extLst>
          </p:cNvPr>
          <p:cNvSpPr txBox="1"/>
          <p:nvPr/>
        </p:nvSpPr>
        <p:spPr>
          <a:xfrm>
            <a:off x="429217" y="1140563"/>
            <a:ext cx="2378768" cy="3970318"/>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US" sz="3600" i="1" dirty="0">
                <a:latin typeface="Arial" panose="020B0604020202020204" pitchFamily="34" charset="0"/>
                <a:cs typeface="Arial" panose="020B0604020202020204" pitchFamily="34" charset="0"/>
              </a:rPr>
              <a:t>Now let’s put all this to work and use it to solve a real-world problem!</a:t>
            </a:r>
          </a:p>
        </p:txBody>
      </p:sp>
    </p:spTree>
    <p:extLst>
      <p:ext uri="{BB962C8B-B14F-4D97-AF65-F5344CB8AC3E}">
        <p14:creationId xmlns:p14="http://schemas.microsoft.com/office/powerpoint/2010/main" val="3764835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14" grpId="0"/>
      <p:bldP spid="15"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3563692" y="4562359"/>
            <a:ext cx="7110579" cy="707886"/>
            <a:chOff x="3563692" y="4562359"/>
            <a:chExt cx="7110579" cy="707886"/>
          </a:xfrm>
        </p:grpSpPr>
        <p:sp>
          <p:nvSpPr>
            <p:cNvPr id="49" name="Isosceles Triangle 48"/>
            <p:cNvSpPr/>
            <p:nvPr/>
          </p:nvSpPr>
          <p:spPr>
            <a:xfrm rot="5400000">
              <a:off x="3517972" y="4630576"/>
              <a:ext cx="365760" cy="274320"/>
            </a:xfrm>
            <a:prstGeom prst="triangle">
              <a:avLst/>
            </a:prstGeom>
            <a:solidFill>
              <a:srgbClr val="EE3338"/>
            </a:solidFill>
            <a:ln>
              <a:solidFill>
                <a:srgbClr val="ED1D24"/>
              </a:solidFill>
            </a:ln>
            <a:effectLst>
              <a:outerShdw blurRad="762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rgbClr val="EE3338"/>
                </a:solidFill>
                <a:latin typeface="Arial" panose="020B0604020202020204" pitchFamily="34" charset="0"/>
              </a:endParaRPr>
            </a:p>
          </p:txBody>
        </p:sp>
        <p:sp>
          <p:nvSpPr>
            <p:cNvPr id="50" name="TextBox 49"/>
            <p:cNvSpPr txBox="1"/>
            <p:nvPr/>
          </p:nvSpPr>
          <p:spPr>
            <a:xfrm>
              <a:off x="3967029" y="4562359"/>
              <a:ext cx="6707242" cy="707886"/>
            </a:xfrm>
            <a:prstGeom prst="rect">
              <a:avLst/>
            </a:prstGeom>
            <a:noFill/>
          </p:spPr>
          <p:txBody>
            <a:bodyPr wrap="square" rtlCol="0">
              <a:spAutoFit/>
            </a:bodyPr>
            <a:lstStyle/>
            <a:p>
              <a:r>
                <a:rPr lang="en-US" sz="2000" dirty="0">
                  <a:latin typeface="Arial" pitchFamily="34" charset="0"/>
                  <a:cs typeface="Arial" pitchFamily="34" charset="0"/>
                </a:rPr>
                <a:t>As the number of volunteers increases, the time it takes to build the playground decreases.</a:t>
              </a:r>
              <a:endParaRPr lang="en-US" sz="2000" dirty="0">
                <a:solidFill>
                  <a:srgbClr val="ED1C24"/>
                </a:solidFill>
                <a:latin typeface="Arial" pitchFamily="34" charset="0"/>
                <a:cs typeface="Arial" pitchFamily="34" charset="0"/>
              </a:endParaRPr>
            </a:p>
          </p:txBody>
        </p:sp>
      </p:grpSp>
      <mc:AlternateContent xmlns:mc="http://schemas.openxmlformats.org/markup-compatibility/2006" xmlns:a14="http://schemas.microsoft.com/office/drawing/2010/main">
        <mc:Choice Requires="a14">
          <p:graphicFrame>
            <p:nvGraphicFramePr>
              <p:cNvPr id="9" name="Table 8"/>
              <p:cNvGraphicFramePr>
                <a:graphicFrameLocks noGrp="1"/>
              </p:cNvGraphicFramePr>
              <p:nvPr/>
            </p:nvGraphicFramePr>
            <p:xfrm>
              <a:off x="3536525" y="3502784"/>
              <a:ext cx="8194023" cy="1018914"/>
            </p:xfrm>
            <a:graphic>
              <a:graphicData uri="http://schemas.openxmlformats.org/drawingml/2006/table">
                <a:tbl>
                  <a:tblPr firstRow="1" bandRow="1">
                    <a:tableStyleId>{5C22544A-7EE6-4342-B048-85BDC9FD1C3A}</a:tableStyleId>
                  </a:tblPr>
                  <a:tblGrid>
                    <a:gridCol w="600527">
                      <a:extLst>
                        <a:ext uri="{9D8B030D-6E8A-4147-A177-3AD203B41FA5}">
                          <a16:colId xmlns:a16="http://schemas.microsoft.com/office/drawing/2014/main" val="20000"/>
                        </a:ext>
                      </a:extLst>
                    </a:gridCol>
                    <a:gridCol w="2107096">
                      <a:extLst>
                        <a:ext uri="{9D8B030D-6E8A-4147-A177-3AD203B41FA5}">
                          <a16:colId xmlns:a16="http://schemas.microsoft.com/office/drawing/2014/main" val="20001"/>
                        </a:ext>
                      </a:extLst>
                    </a:gridCol>
                    <a:gridCol w="1325217">
                      <a:extLst>
                        <a:ext uri="{9D8B030D-6E8A-4147-A177-3AD203B41FA5}">
                          <a16:colId xmlns:a16="http://schemas.microsoft.com/office/drawing/2014/main" val="20002"/>
                        </a:ext>
                      </a:extLst>
                    </a:gridCol>
                    <a:gridCol w="2173357">
                      <a:extLst>
                        <a:ext uri="{9D8B030D-6E8A-4147-A177-3AD203B41FA5}">
                          <a16:colId xmlns:a16="http://schemas.microsoft.com/office/drawing/2014/main" val="20003"/>
                        </a:ext>
                      </a:extLst>
                    </a:gridCol>
                    <a:gridCol w="1987826">
                      <a:extLst>
                        <a:ext uri="{9D8B030D-6E8A-4147-A177-3AD203B41FA5}">
                          <a16:colId xmlns:a16="http://schemas.microsoft.com/office/drawing/2014/main" val="20004"/>
                        </a:ext>
                      </a:extLst>
                    </a:gridCol>
                  </a:tblGrid>
                  <a:tr h="383166">
                    <a:tc>
                      <a:txBody>
                        <a:bodyPr/>
                        <a:lstStyle/>
                        <a:p>
                          <a:pPr algn="ctr"/>
                          <a:r>
                            <a:rPr lang="en-US" sz="2000" b="1" i="1" u="none" strike="noStrike" kern="1200" baseline="0" dirty="0">
                              <a:solidFill>
                                <a:schemeClr val="tx1"/>
                              </a:solidFill>
                              <a:latin typeface="Arial" pitchFamily="34" charset="0"/>
                              <a:ea typeface="+mn-ea"/>
                              <a:cs typeface="Arial" pitchFamily="34" charset="0"/>
                            </a:rPr>
                            <a:t>n</a:t>
                          </a:r>
                          <a:endParaRPr lang="en-US" sz="2000" dirty="0">
                            <a:solidFill>
                              <a:schemeClr val="tx1"/>
                            </a:solidFill>
                            <a:latin typeface="Arial" pitchFamily="34" charset="0"/>
                            <a:cs typeface="Arial" pitchFamily="34" charset="0"/>
                          </a:endParaRPr>
                        </a:p>
                      </a:txBody>
                      <a:tcPr>
                        <a:lnL w="12700" cap="flat" cmpd="sng" algn="ctr">
                          <a:solidFill>
                            <a:srgbClr val="858789"/>
                          </a:solidFill>
                          <a:prstDash val="solid"/>
                          <a:round/>
                          <a:headEnd type="none" w="med" len="med"/>
                          <a:tailEnd type="none" w="med" len="med"/>
                        </a:lnL>
                        <a:lnR w="12700" cap="flat" cmpd="sng" algn="ctr">
                          <a:solidFill>
                            <a:srgbClr val="858789"/>
                          </a:solidFill>
                          <a:prstDash val="solid"/>
                          <a:round/>
                          <a:headEnd type="none" w="med" len="med"/>
                          <a:tailEnd type="none" w="med" len="med"/>
                        </a:lnR>
                        <a:lnT w="12700" cap="flat" cmpd="sng" algn="ctr">
                          <a:solidFill>
                            <a:srgbClr val="858789"/>
                          </a:solidFill>
                          <a:prstDash val="solid"/>
                          <a:round/>
                          <a:headEnd type="none" w="med" len="med"/>
                          <a:tailEnd type="none" w="med" len="med"/>
                        </a:lnT>
                        <a:lnB w="12700" cap="flat" cmpd="sng" algn="ctr">
                          <a:solidFill>
                            <a:srgbClr val="858789"/>
                          </a:solidFill>
                          <a:prstDash val="solid"/>
                          <a:round/>
                          <a:headEnd type="none" w="med" len="med"/>
                          <a:tailEnd type="none" w="med" len="med"/>
                        </a:lnB>
                        <a:solidFill>
                          <a:srgbClr val="F6ECCC"/>
                        </a:solidFill>
                      </a:tcPr>
                    </a:tc>
                    <a:tc>
                      <a:txBody>
                        <a:bodyPr/>
                        <a:lstStyle/>
                        <a:p>
                          <a:pPr algn="ctr"/>
                          <a:r>
                            <a:rPr lang="en-US" sz="2000" b="0" i="0" u="none" strike="noStrike" kern="1200" baseline="0" dirty="0">
                              <a:solidFill>
                                <a:schemeClr val="tx1"/>
                              </a:solidFill>
                              <a:latin typeface="Arial" pitchFamily="34" charset="0"/>
                              <a:ea typeface="+mn-ea"/>
                              <a:cs typeface="Arial" pitchFamily="34" charset="0"/>
                            </a:rPr>
                            <a:t>15</a:t>
                          </a:r>
                          <a:endParaRPr lang="en-US" sz="2000" dirty="0">
                            <a:solidFill>
                              <a:schemeClr val="tx1"/>
                            </a:solidFill>
                            <a:latin typeface="Arial" pitchFamily="34" charset="0"/>
                            <a:cs typeface="Arial" pitchFamily="34" charset="0"/>
                          </a:endParaRPr>
                        </a:p>
                      </a:txBody>
                      <a:tcPr>
                        <a:lnL w="12700" cap="flat" cmpd="sng" algn="ctr">
                          <a:solidFill>
                            <a:srgbClr val="858789"/>
                          </a:solidFill>
                          <a:prstDash val="solid"/>
                          <a:round/>
                          <a:headEnd type="none" w="med" len="med"/>
                          <a:tailEnd type="none" w="med" len="med"/>
                        </a:lnL>
                        <a:lnR w="12700" cap="flat" cmpd="sng" algn="ctr">
                          <a:solidFill>
                            <a:srgbClr val="858789"/>
                          </a:solidFill>
                          <a:prstDash val="solid"/>
                          <a:round/>
                          <a:headEnd type="none" w="med" len="med"/>
                          <a:tailEnd type="none" w="med" len="med"/>
                        </a:lnR>
                        <a:lnT w="12700" cap="flat" cmpd="sng" algn="ctr">
                          <a:solidFill>
                            <a:srgbClr val="858789"/>
                          </a:solidFill>
                          <a:prstDash val="solid"/>
                          <a:round/>
                          <a:headEnd type="none" w="med" len="med"/>
                          <a:tailEnd type="none" w="med" len="med"/>
                        </a:lnT>
                        <a:lnB w="12700" cap="flat" cmpd="sng" algn="ctr">
                          <a:solidFill>
                            <a:srgbClr val="858789"/>
                          </a:solidFill>
                          <a:prstDash val="solid"/>
                          <a:round/>
                          <a:headEnd type="none" w="med" len="med"/>
                          <a:tailEnd type="none" w="med" len="med"/>
                        </a:lnB>
                        <a:solidFill>
                          <a:schemeClr val="bg1"/>
                        </a:solidFill>
                      </a:tcPr>
                    </a:tc>
                    <a:tc>
                      <a:txBody>
                        <a:bodyPr/>
                        <a:lstStyle/>
                        <a:p>
                          <a:pPr algn="ctr"/>
                          <a:r>
                            <a:rPr lang="en-US" sz="2000" b="0" i="0" u="none" strike="noStrike" kern="1200" baseline="0" dirty="0">
                              <a:solidFill>
                                <a:schemeClr val="tx1"/>
                              </a:solidFill>
                              <a:latin typeface="Arial" pitchFamily="34" charset="0"/>
                              <a:ea typeface="+mn-ea"/>
                              <a:cs typeface="Arial" pitchFamily="34" charset="0"/>
                            </a:rPr>
                            <a:t>20</a:t>
                          </a:r>
                          <a:endParaRPr lang="en-US" sz="2000" dirty="0">
                            <a:solidFill>
                              <a:schemeClr val="tx1"/>
                            </a:solidFill>
                            <a:latin typeface="Arial" pitchFamily="34" charset="0"/>
                            <a:cs typeface="Arial" pitchFamily="34" charset="0"/>
                          </a:endParaRPr>
                        </a:p>
                      </a:txBody>
                      <a:tcPr>
                        <a:lnL w="12700" cap="flat" cmpd="sng" algn="ctr">
                          <a:solidFill>
                            <a:srgbClr val="858789"/>
                          </a:solidFill>
                          <a:prstDash val="solid"/>
                          <a:round/>
                          <a:headEnd type="none" w="med" len="med"/>
                          <a:tailEnd type="none" w="med" len="med"/>
                        </a:lnL>
                        <a:lnR w="12700" cap="flat" cmpd="sng" algn="ctr">
                          <a:solidFill>
                            <a:srgbClr val="858789"/>
                          </a:solidFill>
                          <a:prstDash val="solid"/>
                          <a:round/>
                          <a:headEnd type="none" w="med" len="med"/>
                          <a:tailEnd type="none" w="med" len="med"/>
                        </a:lnR>
                        <a:lnT w="12700" cap="flat" cmpd="sng" algn="ctr">
                          <a:solidFill>
                            <a:srgbClr val="858789"/>
                          </a:solidFill>
                          <a:prstDash val="solid"/>
                          <a:round/>
                          <a:headEnd type="none" w="med" len="med"/>
                          <a:tailEnd type="none" w="med" len="med"/>
                        </a:lnT>
                        <a:lnB w="12700" cap="flat" cmpd="sng" algn="ctr">
                          <a:solidFill>
                            <a:srgbClr val="858789"/>
                          </a:solidFill>
                          <a:prstDash val="solid"/>
                          <a:round/>
                          <a:headEnd type="none" w="med" len="med"/>
                          <a:tailEnd type="none" w="med" len="med"/>
                        </a:lnB>
                        <a:solidFill>
                          <a:schemeClr val="bg1"/>
                        </a:solidFill>
                      </a:tcPr>
                    </a:tc>
                    <a:tc>
                      <a:txBody>
                        <a:bodyPr/>
                        <a:lstStyle/>
                        <a:p>
                          <a:pPr algn="ctr"/>
                          <a:r>
                            <a:rPr lang="en-US" sz="2000" b="0" i="0" u="none" strike="noStrike" kern="1200" baseline="0" dirty="0">
                              <a:solidFill>
                                <a:schemeClr val="tx1"/>
                              </a:solidFill>
                              <a:latin typeface="Arial" pitchFamily="34" charset="0"/>
                              <a:ea typeface="+mn-ea"/>
                              <a:cs typeface="Arial" pitchFamily="34" charset="0"/>
                            </a:rPr>
                            <a:t>25</a:t>
                          </a:r>
                          <a:endParaRPr lang="en-US" sz="2000" dirty="0">
                            <a:solidFill>
                              <a:schemeClr val="tx1"/>
                            </a:solidFill>
                            <a:latin typeface="Arial" pitchFamily="34" charset="0"/>
                            <a:cs typeface="Arial" pitchFamily="34" charset="0"/>
                          </a:endParaRPr>
                        </a:p>
                      </a:txBody>
                      <a:tcPr>
                        <a:lnL w="12700" cap="flat" cmpd="sng" algn="ctr">
                          <a:solidFill>
                            <a:srgbClr val="858789"/>
                          </a:solidFill>
                          <a:prstDash val="solid"/>
                          <a:round/>
                          <a:headEnd type="none" w="med" len="med"/>
                          <a:tailEnd type="none" w="med" len="med"/>
                        </a:lnL>
                        <a:lnR w="12700" cap="flat" cmpd="sng" algn="ctr">
                          <a:solidFill>
                            <a:srgbClr val="858789"/>
                          </a:solidFill>
                          <a:prstDash val="solid"/>
                          <a:round/>
                          <a:headEnd type="none" w="med" len="med"/>
                          <a:tailEnd type="none" w="med" len="med"/>
                        </a:lnR>
                        <a:lnT w="12700" cap="flat" cmpd="sng" algn="ctr">
                          <a:solidFill>
                            <a:srgbClr val="858789"/>
                          </a:solidFill>
                          <a:prstDash val="solid"/>
                          <a:round/>
                          <a:headEnd type="none" w="med" len="med"/>
                          <a:tailEnd type="none" w="med" len="med"/>
                        </a:lnT>
                        <a:lnB w="12700" cap="flat" cmpd="sng" algn="ctr">
                          <a:solidFill>
                            <a:srgbClr val="858789"/>
                          </a:solidFill>
                          <a:prstDash val="solid"/>
                          <a:round/>
                          <a:headEnd type="none" w="med" len="med"/>
                          <a:tailEnd type="none" w="med" len="med"/>
                        </a:lnB>
                        <a:solidFill>
                          <a:schemeClr val="bg1"/>
                        </a:solidFill>
                      </a:tcPr>
                    </a:tc>
                    <a:tc>
                      <a:txBody>
                        <a:bodyPr/>
                        <a:lstStyle/>
                        <a:p>
                          <a:pPr algn="ctr"/>
                          <a:r>
                            <a:rPr lang="en-US" sz="2000" b="0" i="0" u="none" strike="noStrike" kern="1200" baseline="0" dirty="0">
                              <a:solidFill>
                                <a:schemeClr val="tx1"/>
                              </a:solidFill>
                              <a:latin typeface="Arial" pitchFamily="34" charset="0"/>
                              <a:ea typeface="+mn-ea"/>
                              <a:cs typeface="Arial" pitchFamily="34" charset="0"/>
                            </a:rPr>
                            <a:t>30</a:t>
                          </a:r>
                          <a:endParaRPr lang="en-US" sz="2000" dirty="0">
                            <a:solidFill>
                              <a:schemeClr val="tx1"/>
                            </a:solidFill>
                            <a:latin typeface="Arial" pitchFamily="34" charset="0"/>
                            <a:cs typeface="Arial" pitchFamily="34" charset="0"/>
                          </a:endParaRPr>
                        </a:p>
                      </a:txBody>
                      <a:tcPr>
                        <a:lnL w="12700" cap="flat" cmpd="sng" algn="ctr">
                          <a:solidFill>
                            <a:srgbClr val="858789"/>
                          </a:solidFill>
                          <a:prstDash val="solid"/>
                          <a:round/>
                          <a:headEnd type="none" w="med" len="med"/>
                          <a:tailEnd type="none" w="med" len="med"/>
                        </a:lnL>
                        <a:lnR w="12700" cap="flat" cmpd="sng" algn="ctr">
                          <a:solidFill>
                            <a:srgbClr val="858789"/>
                          </a:solidFill>
                          <a:prstDash val="solid"/>
                          <a:round/>
                          <a:headEnd type="none" w="med" len="med"/>
                          <a:tailEnd type="none" w="med" len="med"/>
                        </a:lnR>
                        <a:lnT w="12700" cap="flat" cmpd="sng" algn="ctr">
                          <a:solidFill>
                            <a:srgbClr val="858789"/>
                          </a:solidFill>
                          <a:prstDash val="solid"/>
                          <a:round/>
                          <a:headEnd type="none" w="med" len="med"/>
                          <a:tailEnd type="none" w="med" len="med"/>
                        </a:lnT>
                        <a:lnB w="12700" cap="flat" cmpd="sng" algn="ctr">
                          <a:solidFill>
                            <a:srgbClr val="858789"/>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622674">
                    <a:tc>
                      <a:txBody>
                        <a:bodyPr/>
                        <a:lstStyle/>
                        <a:p>
                          <a:pPr algn="ctr"/>
                          <a:r>
                            <a:rPr lang="en-US" sz="2000" b="1" i="1" u="none" strike="noStrike" kern="1200" baseline="0" dirty="0">
                              <a:solidFill>
                                <a:schemeClr val="tx1"/>
                              </a:solidFill>
                              <a:latin typeface="Arial" pitchFamily="34" charset="0"/>
                              <a:ea typeface="+mn-ea"/>
                              <a:cs typeface="Arial" pitchFamily="34" charset="0"/>
                            </a:rPr>
                            <a:t>t</a:t>
                          </a:r>
                          <a:endParaRPr lang="en-US" sz="2000" dirty="0">
                            <a:solidFill>
                              <a:schemeClr val="tx1"/>
                            </a:solidFill>
                            <a:latin typeface="Arial" pitchFamily="34" charset="0"/>
                            <a:cs typeface="Arial" pitchFamily="34" charset="0"/>
                          </a:endParaRPr>
                        </a:p>
                      </a:txBody>
                      <a:tcPr anchor="ctr">
                        <a:lnL w="12700" cap="flat" cmpd="sng" algn="ctr">
                          <a:solidFill>
                            <a:srgbClr val="858789"/>
                          </a:solidFill>
                          <a:prstDash val="solid"/>
                          <a:round/>
                          <a:headEnd type="none" w="med" len="med"/>
                          <a:tailEnd type="none" w="med" len="med"/>
                        </a:lnL>
                        <a:lnR w="12700" cap="flat" cmpd="sng" algn="ctr">
                          <a:solidFill>
                            <a:srgbClr val="858789"/>
                          </a:solidFill>
                          <a:prstDash val="solid"/>
                          <a:round/>
                          <a:headEnd type="none" w="med" len="med"/>
                          <a:tailEnd type="none" w="med" len="med"/>
                        </a:lnR>
                        <a:lnT w="12700" cap="flat" cmpd="sng" algn="ctr">
                          <a:solidFill>
                            <a:srgbClr val="858789"/>
                          </a:solidFill>
                          <a:prstDash val="solid"/>
                          <a:round/>
                          <a:headEnd type="none" w="med" len="med"/>
                          <a:tailEnd type="none" w="med" len="med"/>
                        </a:lnT>
                        <a:lnB w="12700" cap="flat" cmpd="sng" algn="ctr">
                          <a:solidFill>
                            <a:srgbClr val="858789"/>
                          </a:solidFill>
                          <a:prstDash val="solid"/>
                          <a:round/>
                          <a:headEnd type="none" w="med" len="med"/>
                          <a:tailEnd type="none" w="med" len="med"/>
                        </a:lnB>
                        <a:solidFill>
                          <a:srgbClr val="F6ECCC"/>
                        </a:solidFill>
                      </a:tcPr>
                    </a:tc>
                    <a:tc>
                      <a:txBody>
                        <a:bodyPr/>
                        <a:lstStyle/>
                        <a:p>
                          <a:pPr algn="ctr"/>
                          <a14:m>
                            <m:oMath xmlns:m="http://schemas.openxmlformats.org/officeDocument/2006/math">
                              <m:f>
                                <m:fPr>
                                  <m:ctrlPr>
                                    <a:rPr lang="en-US" sz="2000" i="1" smtClean="0">
                                      <a:solidFill>
                                        <a:schemeClr val="tx1"/>
                                      </a:solidFill>
                                      <a:latin typeface="Cambria Math" panose="02040503050406030204" pitchFamily="18" charset="0"/>
                                    </a:rPr>
                                  </m:ctrlPr>
                                </m:fPr>
                                <m:num>
                                  <m:r>
                                    <m:rPr>
                                      <m:nor/>
                                    </m:rPr>
                                    <a:rPr lang="en-US" sz="2000" b="0" smtClean="0">
                                      <a:solidFill>
                                        <a:schemeClr val="tx1"/>
                                      </a:solidFill>
                                      <a:latin typeface="Arial" pitchFamily="34" charset="0"/>
                                      <a:cs typeface="Arial" pitchFamily="34" charset="0"/>
                                    </a:rPr>
                                    <m:t>80</m:t>
                                  </m:r>
                                </m:num>
                                <m:den>
                                  <m:r>
                                    <m:rPr>
                                      <m:nor/>
                                    </m:rPr>
                                    <a:rPr lang="en-US" sz="2000" b="0" i="0" smtClean="0">
                                      <a:solidFill>
                                        <a:schemeClr val="tx1"/>
                                      </a:solidFill>
                                      <a:latin typeface="Arial" pitchFamily="34" charset="0"/>
                                      <a:cs typeface="Arial" pitchFamily="34" charset="0"/>
                                    </a:rPr>
                                    <m:t>15</m:t>
                                  </m:r>
                                </m:den>
                              </m:f>
                            </m:oMath>
                          </a14:m>
                          <a:r>
                            <a:rPr lang="en-US" sz="2000" dirty="0">
                              <a:solidFill>
                                <a:schemeClr val="tx1"/>
                              </a:solidFill>
                              <a:latin typeface="Arial" pitchFamily="34" charset="0"/>
                              <a:cs typeface="Arial" pitchFamily="34" charset="0"/>
                            </a:rPr>
                            <a:t> </a:t>
                          </a:r>
                          <a14:m>
                            <m:oMath xmlns:m="http://schemas.openxmlformats.org/officeDocument/2006/math">
                              <m:r>
                                <a:rPr lang="en-US" sz="2000" b="0" i="1" u="none" strike="noStrike" kern="1200" baseline="0" dirty="0" smtClean="0">
                                  <a:solidFill>
                                    <a:schemeClr val="tx1"/>
                                  </a:solidFill>
                                  <a:latin typeface="Cambria Math"/>
                                  <a:ea typeface="+mn-ea"/>
                                  <a:cs typeface="Arial" pitchFamily="34" charset="0"/>
                                </a:rPr>
                                <m:t>=</m:t>
                              </m:r>
                            </m:oMath>
                          </a14:m>
                          <a:r>
                            <a:rPr lang="en-US" sz="2000" dirty="0">
                              <a:solidFill>
                                <a:schemeClr val="tx1"/>
                              </a:solidFill>
                              <a:latin typeface="Arial" pitchFamily="34" charset="0"/>
                              <a:cs typeface="Arial" pitchFamily="34" charset="0"/>
                            </a:rPr>
                            <a:t> </a:t>
                          </a:r>
                          <a:r>
                            <a:rPr lang="en-US" sz="2000" b="0" i="0" u="none" strike="noStrike" kern="1200" baseline="0" dirty="0">
                              <a:solidFill>
                                <a:schemeClr val="tx1"/>
                              </a:solidFill>
                              <a:latin typeface="Arial" pitchFamily="34" charset="0"/>
                              <a:ea typeface="+mn-ea"/>
                              <a:cs typeface="Arial" pitchFamily="34" charset="0"/>
                            </a:rPr>
                            <a:t>5 h 20 min</a:t>
                          </a:r>
                          <a:endParaRPr lang="en-US" sz="2000" dirty="0">
                            <a:solidFill>
                              <a:schemeClr val="tx1"/>
                            </a:solidFill>
                            <a:latin typeface="Arial" pitchFamily="34" charset="0"/>
                            <a:cs typeface="Arial" pitchFamily="34" charset="0"/>
                          </a:endParaRPr>
                        </a:p>
                      </a:txBody>
                      <a:tcPr>
                        <a:lnL w="12700" cap="flat" cmpd="sng" algn="ctr">
                          <a:solidFill>
                            <a:srgbClr val="858789"/>
                          </a:solidFill>
                          <a:prstDash val="solid"/>
                          <a:round/>
                          <a:headEnd type="none" w="med" len="med"/>
                          <a:tailEnd type="none" w="med" len="med"/>
                        </a:lnL>
                        <a:lnR w="12700" cap="flat" cmpd="sng" algn="ctr">
                          <a:solidFill>
                            <a:srgbClr val="858789"/>
                          </a:solidFill>
                          <a:prstDash val="solid"/>
                          <a:round/>
                          <a:headEnd type="none" w="med" len="med"/>
                          <a:tailEnd type="none" w="med" len="med"/>
                        </a:lnR>
                        <a:lnT w="12700" cap="flat" cmpd="sng" algn="ctr">
                          <a:solidFill>
                            <a:srgbClr val="858789"/>
                          </a:solidFill>
                          <a:prstDash val="solid"/>
                          <a:round/>
                          <a:headEnd type="none" w="med" len="med"/>
                          <a:tailEnd type="none" w="med" len="med"/>
                        </a:lnT>
                        <a:lnB w="12700" cap="flat" cmpd="sng" algn="ctr">
                          <a:solidFill>
                            <a:srgbClr val="858789"/>
                          </a:solidFill>
                          <a:prstDash val="solid"/>
                          <a:round/>
                          <a:headEnd type="none" w="med" len="med"/>
                          <a:tailEnd type="none" w="med" len="med"/>
                        </a:lnB>
                        <a:solidFill>
                          <a:schemeClr val="bg1"/>
                        </a:solidFill>
                      </a:tcPr>
                    </a:tc>
                    <a:tc>
                      <a:txBody>
                        <a:bodyPr/>
                        <a:lstStyle/>
                        <a:p>
                          <a:pPr algn="ctr"/>
                          <a14:m>
                            <m:oMath xmlns:m="http://schemas.openxmlformats.org/officeDocument/2006/math">
                              <m:f>
                                <m:fPr>
                                  <m:ctrlPr>
                                    <a:rPr lang="en-US" sz="2000" i="1" smtClean="0">
                                      <a:solidFill>
                                        <a:schemeClr val="tx1"/>
                                      </a:solidFill>
                                      <a:latin typeface="Cambria Math" panose="02040503050406030204" pitchFamily="18" charset="0"/>
                                    </a:rPr>
                                  </m:ctrlPr>
                                </m:fPr>
                                <m:num>
                                  <m:r>
                                    <m:rPr>
                                      <m:nor/>
                                    </m:rPr>
                                    <a:rPr lang="en-US" sz="2000" b="0" smtClean="0">
                                      <a:solidFill>
                                        <a:schemeClr val="tx1"/>
                                      </a:solidFill>
                                      <a:latin typeface="Arial" pitchFamily="34" charset="0"/>
                                      <a:cs typeface="Arial" pitchFamily="34" charset="0"/>
                                    </a:rPr>
                                    <m:t>80</m:t>
                                  </m:r>
                                </m:num>
                                <m:den>
                                  <m:r>
                                    <m:rPr>
                                      <m:nor/>
                                    </m:rPr>
                                    <a:rPr lang="en-US" sz="2000" b="0" i="0" smtClean="0">
                                      <a:solidFill>
                                        <a:schemeClr val="tx1"/>
                                      </a:solidFill>
                                      <a:latin typeface="Arial" pitchFamily="34" charset="0"/>
                                      <a:cs typeface="Arial" pitchFamily="34" charset="0"/>
                                    </a:rPr>
                                    <m:t>20</m:t>
                                  </m:r>
                                </m:den>
                              </m:f>
                            </m:oMath>
                          </a14:m>
                          <a:r>
                            <a:rPr lang="en-US" sz="2000" dirty="0">
                              <a:solidFill>
                                <a:schemeClr val="tx1"/>
                              </a:solidFill>
                              <a:latin typeface="Arial" pitchFamily="34" charset="0"/>
                              <a:cs typeface="Arial" pitchFamily="34" charset="0"/>
                            </a:rPr>
                            <a:t> </a:t>
                          </a:r>
                          <a14:m>
                            <m:oMath xmlns:m="http://schemas.openxmlformats.org/officeDocument/2006/math">
                              <m:r>
                                <a:rPr lang="en-US" sz="2000" b="0" i="1" u="none" strike="noStrike" kern="1200" baseline="0" dirty="0" smtClean="0">
                                  <a:solidFill>
                                    <a:schemeClr val="tx1"/>
                                  </a:solidFill>
                                  <a:latin typeface="Cambria Math"/>
                                  <a:ea typeface="+mn-ea"/>
                                  <a:cs typeface="Arial" pitchFamily="34" charset="0"/>
                                </a:rPr>
                                <m:t>=</m:t>
                              </m:r>
                            </m:oMath>
                          </a14:m>
                          <a:r>
                            <a:rPr lang="en-US" sz="2000" b="0" i="0" u="none" strike="noStrike" kern="1200" baseline="0" dirty="0">
                              <a:solidFill>
                                <a:schemeClr val="tx1"/>
                              </a:solidFill>
                              <a:latin typeface="Arial" pitchFamily="34" charset="0"/>
                              <a:ea typeface="+mn-ea"/>
                              <a:cs typeface="Arial" pitchFamily="34" charset="0"/>
                            </a:rPr>
                            <a:t> 4 h</a:t>
                          </a:r>
                          <a:endParaRPr lang="en-US" sz="2000" dirty="0">
                            <a:solidFill>
                              <a:schemeClr val="tx1"/>
                            </a:solidFill>
                            <a:latin typeface="Arial" pitchFamily="34" charset="0"/>
                            <a:cs typeface="Arial" pitchFamily="34" charset="0"/>
                          </a:endParaRPr>
                        </a:p>
                      </a:txBody>
                      <a:tcPr>
                        <a:lnL w="12700" cap="flat" cmpd="sng" algn="ctr">
                          <a:solidFill>
                            <a:srgbClr val="858789"/>
                          </a:solidFill>
                          <a:prstDash val="solid"/>
                          <a:round/>
                          <a:headEnd type="none" w="med" len="med"/>
                          <a:tailEnd type="none" w="med" len="med"/>
                        </a:lnL>
                        <a:lnR w="12700" cap="flat" cmpd="sng" algn="ctr">
                          <a:solidFill>
                            <a:srgbClr val="858789"/>
                          </a:solidFill>
                          <a:prstDash val="solid"/>
                          <a:round/>
                          <a:headEnd type="none" w="med" len="med"/>
                          <a:tailEnd type="none" w="med" len="med"/>
                        </a:lnR>
                        <a:lnT w="12700" cap="flat" cmpd="sng" algn="ctr">
                          <a:solidFill>
                            <a:srgbClr val="858789"/>
                          </a:solidFill>
                          <a:prstDash val="solid"/>
                          <a:round/>
                          <a:headEnd type="none" w="med" len="med"/>
                          <a:tailEnd type="none" w="med" len="med"/>
                        </a:lnT>
                        <a:lnB w="12700" cap="flat" cmpd="sng" algn="ctr">
                          <a:solidFill>
                            <a:srgbClr val="858789"/>
                          </a:solidFill>
                          <a:prstDash val="solid"/>
                          <a:round/>
                          <a:headEnd type="none" w="med" len="med"/>
                          <a:tailEnd type="none" w="med" len="med"/>
                        </a:lnB>
                        <a:solidFill>
                          <a:schemeClr val="bg1"/>
                        </a:solidFill>
                      </a:tcPr>
                    </a:tc>
                    <a:tc>
                      <a:txBody>
                        <a:bodyPr/>
                        <a:lstStyle/>
                        <a:p>
                          <a:pPr algn="ctr"/>
                          <a14:m>
                            <m:oMath xmlns:m="http://schemas.openxmlformats.org/officeDocument/2006/math">
                              <m:f>
                                <m:fPr>
                                  <m:ctrlPr>
                                    <a:rPr lang="en-US" sz="2000" i="1" smtClean="0">
                                      <a:solidFill>
                                        <a:schemeClr val="tx1"/>
                                      </a:solidFill>
                                      <a:latin typeface="Cambria Math" panose="02040503050406030204" pitchFamily="18" charset="0"/>
                                    </a:rPr>
                                  </m:ctrlPr>
                                </m:fPr>
                                <m:num>
                                  <m:r>
                                    <m:rPr>
                                      <m:nor/>
                                    </m:rPr>
                                    <a:rPr lang="en-US" sz="2000" b="0" smtClean="0">
                                      <a:solidFill>
                                        <a:schemeClr val="tx1"/>
                                      </a:solidFill>
                                      <a:latin typeface="Arial" pitchFamily="34" charset="0"/>
                                      <a:cs typeface="Arial" pitchFamily="34" charset="0"/>
                                    </a:rPr>
                                    <m:t>80</m:t>
                                  </m:r>
                                </m:num>
                                <m:den>
                                  <m:r>
                                    <m:rPr>
                                      <m:nor/>
                                    </m:rPr>
                                    <a:rPr lang="en-US" sz="2000" b="0" i="0" smtClean="0">
                                      <a:solidFill>
                                        <a:schemeClr val="tx1"/>
                                      </a:solidFill>
                                      <a:latin typeface="Arial" pitchFamily="34" charset="0"/>
                                      <a:cs typeface="Arial" pitchFamily="34" charset="0"/>
                                    </a:rPr>
                                    <m:t>25</m:t>
                                  </m:r>
                                </m:den>
                              </m:f>
                            </m:oMath>
                          </a14:m>
                          <a:r>
                            <a:rPr lang="en-US" sz="2000" dirty="0">
                              <a:solidFill>
                                <a:schemeClr val="tx1"/>
                              </a:solidFill>
                              <a:latin typeface="Arial" pitchFamily="34" charset="0"/>
                              <a:cs typeface="Arial" pitchFamily="34" charset="0"/>
                            </a:rPr>
                            <a:t> </a:t>
                          </a:r>
                          <a14:m>
                            <m:oMath xmlns:m="http://schemas.openxmlformats.org/officeDocument/2006/math">
                              <m:r>
                                <a:rPr lang="en-US" sz="2000" b="0" i="1" u="none" strike="noStrike" kern="1200" baseline="0" dirty="0" smtClean="0">
                                  <a:solidFill>
                                    <a:schemeClr val="tx1"/>
                                  </a:solidFill>
                                  <a:latin typeface="Cambria Math"/>
                                  <a:ea typeface="+mn-ea"/>
                                  <a:cs typeface="Arial" pitchFamily="34" charset="0"/>
                                </a:rPr>
                                <m:t>=</m:t>
                              </m:r>
                            </m:oMath>
                          </a14:m>
                          <a:r>
                            <a:rPr lang="en-US" sz="2000" b="0" i="0" u="none" strike="noStrike" kern="1200" baseline="0" dirty="0">
                              <a:solidFill>
                                <a:schemeClr val="tx1"/>
                              </a:solidFill>
                              <a:latin typeface="Arial" pitchFamily="34" charset="0"/>
                              <a:ea typeface="+mn-ea"/>
                              <a:cs typeface="Arial" pitchFamily="34" charset="0"/>
                            </a:rPr>
                            <a:t> 3 h 12 min</a:t>
                          </a:r>
                          <a:endParaRPr lang="en-US" sz="2000" dirty="0">
                            <a:solidFill>
                              <a:schemeClr val="tx1"/>
                            </a:solidFill>
                            <a:latin typeface="Arial" pitchFamily="34" charset="0"/>
                            <a:cs typeface="Arial" pitchFamily="34" charset="0"/>
                          </a:endParaRPr>
                        </a:p>
                      </a:txBody>
                      <a:tcPr>
                        <a:lnL w="12700" cap="flat" cmpd="sng" algn="ctr">
                          <a:solidFill>
                            <a:srgbClr val="858789"/>
                          </a:solidFill>
                          <a:prstDash val="solid"/>
                          <a:round/>
                          <a:headEnd type="none" w="med" len="med"/>
                          <a:tailEnd type="none" w="med" len="med"/>
                        </a:lnL>
                        <a:lnR w="12700" cap="flat" cmpd="sng" algn="ctr">
                          <a:solidFill>
                            <a:srgbClr val="858789"/>
                          </a:solidFill>
                          <a:prstDash val="solid"/>
                          <a:round/>
                          <a:headEnd type="none" w="med" len="med"/>
                          <a:tailEnd type="none" w="med" len="med"/>
                        </a:lnR>
                        <a:lnT w="12700" cap="flat" cmpd="sng" algn="ctr">
                          <a:solidFill>
                            <a:srgbClr val="858789"/>
                          </a:solidFill>
                          <a:prstDash val="solid"/>
                          <a:round/>
                          <a:headEnd type="none" w="med" len="med"/>
                          <a:tailEnd type="none" w="med" len="med"/>
                        </a:lnT>
                        <a:lnB w="12700" cap="flat" cmpd="sng" algn="ctr">
                          <a:solidFill>
                            <a:srgbClr val="858789"/>
                          </a:solidFill>
                          <a:prstDash val="solid"/>
                          <a:round/>
                          <a:headEnd type="none" w="med" len="med"/>
                          <a:tailEnd type="none" w="med" len="med"/>
                        </a:lnB>
                        <a:solidFill>
                          <a:schemeClr val="bg1"/>
                        </a:solidFill>
                      </a:tcPr>
                    </a:tc>
                    <a:tc>
                      <a:txBody>
                        <a:bodyPr/>
                        <a:lstStyle/>
                        <a:p>
                          <a:pPr algn="ctr"/>
                          <a14:m>
                            <m:oMath xmlns:m="http://schemas.openxmlformats.org/officeDocument/2006/math">
                              <m:f>
                                <m:fPr>
                                  <m:ctrlPr>
                                    <a:rPr lang="en-US" sz="2000" i="1" smtClean="0">
                                      <a:solidFill>
                                        <a:schemeClr val="tx1"/>
                                      </a:solidFill>
                                      <a:latin typeface="Cambria Math" panose="02040503050406030204" pitchFamily="18" charset="0"/>
                                    </a:rPr>
                                  </m:ctrlPr>
                                </m:fPr>
                                <m:num>
                                  <m:r>
                                    <m:rPr>
                                      <m:nor/>
                                    </m:rPr>
                                    <a:rPr lang="en-US" sz="2000" b="0" smtClean="0">
                                      <a:solidFill>
                                        <a:schemeClr val="tx1"/>
                                      </a:solidFill>
                                      <a:latin typeface="Arial" pitchFamily="34" charset="0"/>
                                      <a:cs typeface="Arial" pitchFamily="34" charset="0"/>
                                    </a:rPr>
                                    <m:t>80</m:t>
                                  </m:r>
                                </m:num>
                                <m:den>
                                  <m:r>
                                    <m:rPr>
                                      <m:nor/>
                                    </m:rPr>
                                    <a:rPr lang="en-US" sz="2000" b="0" i="0" smtClean="0">
                                      <a:solidFill>
                                        <a:schemeClr val="tx1"/>
                                      </a:solidFill>
                                      <a:latin typeface="Arial" pitchFamily="34" charset="0"/>
                                      <a:cs typeface="Arial" pitchFamily="34" charset="0"/>
                                    </a:rPr>
                                    <m:t>30</m:t>
                                  </m:r>
                                </m:den>
                              </m:f>
                            </m:oMath>
                          </a14:m>
                          <a:r>
                            <a:rPr lang="en-US" sz="2000" dirty="0">
                              <a:solidFill>
                                <a:schemeClr val="tx1"/>
                              </a:solidFill>
                              <a:latin typeface="Arial" pitchFamily="34" charset="0"/>
                              <a:cs typeface="Arial" pitchFamily="34" charset="0"/>
                            </a:rPr>
                            <a:t> </a:t>
                          </a:r>
                          <a14:m>
                            <m:oMath xmlns:m="http://schemas.openxmlformats.org/officeDocument/2006/math">
                              <m:r>
                                <a:rPr lang="en-US" sz="2000" b="0" i="1" u="none" strike="noStrike" kern="1200" baseline="0" dirty="0" smtClean="0">
                                  <a:solidFill>
                                    <a:schemeClr val="tx1"/>
                                  </a:solidFill>
                                  <a:latin typeface="Cambria Math"/>
                                  <a:ea typeface="+mn-ea"/>
                                  <a:cs typeface="Arial" pitchFamily="34" charset="0"/>
                                </a:rPr>
                                <m:t>=</m:t>
                              </m:r>
                            </m:oMath>
                          </a14:m>
                          <a:r>
                            <a:rPr lang="en-US" sz="2000" b="0" i="0" u="none" strike="noStrike" kern="1200" baseline="0" dirty="0">
                              <a:solidFill>
                                <a:schemeClr val="tx1"/>
                              </a:solidFill>
                              <a:latin typeface="Arial" pitchFamily="34" charset="0"/>
                              <a:ea typeface="+mn-ea"/>
                              <a:cs typeface="Arial" pitchFamily="34" charset="0"/>
                            </a:rPr>
                            <a:t> 2 h 40 min</a:t>
                          </a:r>
                          <a:endParaRPr lang="en-US" sz="2000" dirty="0">
                            <a:solidFill>
                              <a:schemeClr val="tx1"/>
                            </a:solidFill>
                            <a:latin typeface="Arial" pitchFamily="34" charset="0"/>
                            <a:cs typeface="Arial" pitchFamily="34" charset="0"/>
                          </a:endParaRPr>
                        </a:p>
                      </a:txBody>
                      <a:tcPr>
                        <a:lnL w="12700" cap="flat" cmpd="sng" algn="ctr">
                          <a:solidFill>
                            <a:srgbClr val="858789"/>
                          </a:solidFill>
                          <a:prstDash val="solid"/>
                          <a:round/>
                          <a:headEnd type="none" w="med" len="med"/>
                          <a:tailEnd type="none" w="med" len="med"/>
                        </a:lnL>
                        <a:lnR w="12700" cap="flat" cmpd="sng" algn="ctr">
                          <a:solidFill>
                            <a:srgbClr val="858789"/>
                          </a:solidFill>
                          <a:prstDash val="solid"/>
                          <a:round/>
                          <a:headEnd type="none" w="med" len="med"/>
                          <a:tailEnd type="none" w="med" len="med"/>
                        </a:lnR>
                        <a:lnT w="12700" cap="flat" cmpd="sng" algn="ctr">
                          <a:solidFill>
                            <a:srgbClr val="858789"/>
                          </a:solidFill>
                          <a:prstDash val="solid"/>
                          <a:round/>
                          <a:headEnd type="none" w="med" len="med"/>
                          <a:tailEnd type="none" w="med" len="med"/>
                        </a:lnT>
                        <a:lnB w="12700" cap="flat" cmpd="sng" algn="ctr">
                          <a:solidFill>
                            <a:srgbClr val="858789"/>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mc:Choice>
        <mc:Fallback xmlns="">
          <p:graphicFrame>
            <p:nvGraphicFramePr>
              <p:cNvPr id="9" name="Table 8"/>
              <p:cNvGraphicFramePr>
                <a:graphicFrameLocks noGrp="1"/>
              </p:cNvGraphicFramePr>
              <p:nvPr>
                <p:extLst>
                  <p:ext uri="{D42A27DB-BD31-4B8C-83A1-F6EECF244321}">
                    <p14:modId xmlns:p14="http://schemas.microsoft.com/office/powerpoint/2010/main" val="4166069733"/>
                  </p:ext>
                </p:extLst>
              </p:nvPr>
            </p:nvGraphicFramePr>
            <p:xfrm>
              <a:off x="3536525" y="3502784"/>
              <a:ext cx="8194023" cy="1018914"/>
            </p:xfrm>
            <a:graphic>
              <a:graphicData uri="http://schemas.openxmlformats.org/drawingml/2006/table">
                <a:tbl>
                  <a:tblPr firstRow="1" bandRow="1">
                    <a:tableStyleId>{5C22544A-7EE6-4342-B048-85BDC9FD1C3A}</a:tableStyleId>
                  </a:tblPr>
                  <a:tblGrid>
                    <a:gridCol w="600527">
                      <a:extLst>
                        <a:ext uri="{9D8B030D-6E8A-4147-A177-3AD203B41FA5}">
                          <a16:colId xmlns:a16="http://schemas.microsoft.com/office/drawing/2014/main" val="20000"/>
                        </a:ext>
                      </a:extLst>
                    </a:gridCol>
                    <a:gridCol w="2107096">
                      <a:extLst>
                        <a:ext uri="{9D8B030D-6E8A-4147-A177-3AD203B41FA5}">
                          <a16:colId xmlns:a16="http://schemas.microsoft.com/office/drawing/2014/main" val="20001"/>
                        </a:ext>
                      </a:extLst>
                    </a:gridCol>
                    <a:gridCol w="1325217">
                      <a:extLst>
                        <a:ext uri="{9D8B030D-6E8A-4147-A177-3AD203B41FA5}">
                          <a16:colId xmlns:a16="http://schemas.microsoft.com/office/drawing/2014/main" val="20002"/>
                        </a:ext>
                      </a:extLst>
                    </a:gridCol>
                    <a:gridCol w="2173357">
                      <a:extLst>
                        <a:ext uri="{9D8B030D-6E8A-4147-A177-3AD203B41FA5}">
                          <a16:colId xmlns:a16="http://schemas.microsoft.com/office/drawing/2014/main" val="20003"/>
                        </a:ext>
                      </a:extLst>
                    </a:gridCol>
                    <a:gridCol w="1987826">
                      <a:extLst>
                        <a:ext uri="{9D8B030D-6E8A-4147-A177-3AD203B41FA5}">
                          <a16:colId xmlns:a16="http://schemas.microsoft.com/office/drawing/2014/main" val="20004"/>
                        </a:ext>
                      </a:extLst>
                    </a:gridCol>
                  </a:tblGrid>
                  <a:tr h="396240">
                    <a:tc>
                      <a:txBody>
                        <a:bodyPr/>
                        <a:lstStyle/>
                        <a:p>
                          <a:pPr algn="ctr"/>
                          <a:r>
                            <a:rPr lang="en-US" sz="2000" b="1" i="1" u="none" strike="noStrike" kern="1200" baseline="0" dirty="0">
                              <a:solidFill>
                                <a:schemeClr val="tx1"/>
                              </a:solidFill>
                              <a:latin typeface="Arial" pitchFamily="34" charset="0"/>
                              <a:ea typeface="+mn-ea"/>
                              <a:cs typeface="Arial" pitchFamily="34" charset="0"/>
                            </a:rPr>
                            <a:t>n</a:t>
                          </a:r>
                          <a:endParaRPr lang="en-US" sz="2000" dirty="0">
                            <a:solidFill>
                              <a:schemeClr val="tx1"/>
                            </a:solidFill>
                            <a:latin typeface="Arial" pitchFamily="34" charset="0"/>
                            <a:cs typeface="Arial" pitchFamily="34" charset="0"/>
                          </a:endParaRPr>
                        </a:p>
                      </a:txBody>
                      <a:tcPr>
                        <a:lnL w="12700" cap="flat" cmpd="sng" algn="ctr">
                          <a:solidFill>
                            <a:srgbClr val="858789"/>
                          </a:solidFill>
                          <a:prstDash val="solid"/>
                          <a:round/>
                          <a:headEnd type="none" w="med" len="med"/>
                          <a:tailEnd type="none" w="med" len="med"/>
                        </a:lnL>
                        <a:lnR w="12700" cap="flat" cmpd="sng" algn="ctr">
                          <a:solidFill>
                            <a:srgbClr val="858789"/>
                          </a:solidFill>
                          <a:prstDash val="solid"/>
                          <a:round/>
                          <a:headEnd type="none" w="med" len="med"/>
                          <a:tailEnd type="none" w="med" len="med"/>
                        </a:lnR>
                        <a:lnT w="12700" cap="flat" cmpd="sng" algn="ctr">
                          <a:solidFill>
                            <a:srgbClr val="858789"/>
                          </a:solidFill>
                          <a:prstDash val="solid"/>
                          <a:round/>
                          <a:headEnd type="none" w="med" len="med"/>
                          <a:tailEnd type="none" w="med" len="med"/>
                        </a:lnT>
                        <a:lnB w="12700" cap="flat" cmpd="sng" algn="ctr">
                          <a:solidFill>
                            <a:srgbClr val="858789"/>
                          </a:solidFill>
                          <a:prstDash val="solid"/>
                          <a:round/>
                          <a:headEnd type="none" w="med" len="med"/>
                          <a:tailEnd type="none" w="med" len="med"/>
                        </a:lnB>
                        <a:solidFill>
                          <a:srgbClr val="F6ECCC"/>
                        </a:solidFill>
                      </a:tcPr>
                    </a:tc>
                    <a:tc>
                      <a:txBody>
                        <a:bodyPr/>
                        <a:lstStyle/>
                        <a:p>
                          <a:pPr algn="ctr"/>
                          <a:r>
                            <a:rPr lang="en-US" sz="2000" b="0" i="0" u="none" strike="noStrike" kern="1200" baseline="0" dirty="0">
                              <a:solidFill>
                                <a:schemeClr val="tx1"/>
                              </a:solidFill>
                              <a:latin typeface="Arial" pitchFamily="34" charset="0"/>
                              <a:ea typeface="+mn-ea"/>
                              <a:cs typeface="Arial" pitchFamily="34" charset="0"/>
                            </a:rPr>
                            <a:t>15</a:t>
                          </a:r>
                          <a:endParaRPr lang="en-US" sz="2000" dirty="0">
                            <a:solidFill>
                              <a:schemeClr val="tx1"/>
                            </a:solidFill>
                            <a:latin typeface="Arial" pitchFamily="34" charset="0"/>
                            <a:cs typeface="Arial" pitchFamily="34" charset="0"/>
                          </a:endParaRPr>
                        </a:p>
                      </a:txBody>
                      <a:tcPr>
                        <a:lnL w="12700" cap="flat" cmpd="sng" algn="ctr">
                          <a:solidFill>
                            <a:srgbClr val="858789"/>
                          </a:solidFill>
                          <a:prstDash val="solid"/>
                          <a:round/>
                          <a:headEnd type="none" w="med" len="med"/>
                          <a:tailEnd type="none" w="med" len="med"/>
                        </a:lnL>
                        <a:lnR w="12700" cap="flat" cmpd="sng" algn="ctr">
                          <a:solidFill>
                            <a:srgbClr val="858789"/>
                          </a:solidFill>
                          <a:prstDash val="solid"/>
                          <a:round/>
                          <a:headEnd type="none" w="med" len="med"/>
                          <a:tailEnd type="none" w="med" len="med"/>
                        </a:lnR>
                        <a:lnT w="12700" cap="flat" cmpd="sng" algn="ctr">
                          <a:solidFill>
                            <a:srgbClr val="858789"/>
                          </a:solidFill>
                          <a:prstDash val="solid"/>
                          <a:round/>
                          <a:headEnd type="none" w="med" len="med"/>
                          <a:tailEnd type="none" w="med" len="med"/>
                        </a:lnT>
                        <a:lnB w="12700" cap="flat" cmpd="sng" algn="ctr">
                          <a:solidFill>
                            <a:srgbClr val="858789"/>
                          </a:solidFill>
                          <a:prstDash val="solid"/>
                          <a:round/>
                          <a:headEnd type="none" w="med" len="med"/>
                          <a:tailEnd type="none" w="med" len="med"/>
                        </a:lnB>
                        <a:solidFill>
                          <a:schemeClr val="bg1"/>
                        </a:solidFill>
                      </a:tcPr>
                    </a:tc>
                    <a:tc>
                      <a:txBody>
                        <a:bodyPr/>
                        <a:lstStyle/>
                        <a:p>
                          <a:pPr algn="ctr"/>
                          <a:r>
                            <a:rPr lang="en-US" sz="2000" b="0" i="0" u="none" strike="noStrike" kern="1200" baseline="0" dirty="0">
                              <a:solidFill>
                                <a:schemeClr val="tx1"/>
                              </a:solidFill>
                              <a:latin typeface="Arial" pitchFamily="34" charset="0"/>
                              <a:ea typeface="+mn-ea"/>
                              <a:cs typeface="Arial" pitchFamily="34" charset="0"/>
                            </a:rPr>
                            <a:t>20</a:t>
                          </a:r>
                          <a:endParaRPr lang="en-US" sz="2000" dirty="0">
                            <a:solidFill>
                              <a:schemeClr val="tx1"/>
                            </a:solidFill>
                            <a:latin typeface="Arial" pitchFamily="34" charset="0"/>
                            <a:cs typeface="Arial" pitchFamily="34" charset="0"/>
                          </a:endParaRPr>
                        </a:p>
                      </a:txBody>
                      <a:tcPr>
                        <a:lnL w="12700" cap="flat" cmpd="sng" algn="ctr">
                          <a:solidFill>
                            <a:srgbClr val="858789"/>
                          </a:solidFill>
                          <a:prstDash val="solid"/>
                          <a:round/>
                          <a:headEnd type="none" w="med" len="med"/>
                          <a:tailEnd type="none" w="med" len="med"/>
                        </a:lnL>
                        <a:lnR w="12700" cap="flat" cmpd="sng" algn="ctr">
                          <a:solidFill>
                            <a:srgbClr val="858789"/>
                          </a:solidFill>
                          <a:prstDash val="solid"/>
                          <a:round/>
                          <a:headEnd type="none" w="med" len="med"/>
                          <a:tailEnd type="none" w="med" len="med"/>
                        </a:lnR>
                        <a:lnT w="12700" cap="flat" cmpd="sng" algn="ctr">
                          <a:solidFill>
                            <a:srgbClr val="858789"/>
                          </a:solidFill>
                          <a:prstDash val="solid"/>
                          <a:round/>
                          <a:headEnd type="none" w="med" len="med"/>
                          <a:tailEnd type="none" w="med" len="med"/>
                        </a:lnT>
                        <a:lnB w="12700" cap="flat" cmpd="sng" algn="ctr">
                          <a:solidFill>
                            <a:srgbClr val="858789"/>
                          </a:solidFill>
                          <a:prstDash val="solid"/>
                          <a:round/>
                          <a:headEnd type="none" w="med" len="med"/>
                          <a:tailEnd type="none" w="med" len="med"/>
                        </a:lnB>
                        <a:solidFill>
                          <a:schemeClr val="bg1"/>
                        </a:solidFill>
                      </a:tcPr>
                    </a:tc>
                    <a:tc>
                      <a:txBody>
                        <a:bodyPr/>
                        <a:lstStyle/>
                        <a:p>
                          <a:pPr algn="ctr"/>
                          <a:r>
                            <a:rPr lang="en-US" sz="2000" b="0" i="0" u="none" strike="noStrike" kern="1200" baseline="0" dirty="0">
                              <a:solidFill>
                                <a:schemeClr val="tx1"/>
                              </a:solidFill>
                              <a:latin typeface="Arial" pitchFamily="34" charset="0"/>
                              <a:ea typeface="+mn-ea"/>
                              <a:cs typeface="Arial" pitchFamily="34" charset="0"/>
                            </a:rPr>
                            <a:t>25</a:t>
                          </a:r>
                          <a:endParaRPr lang="en-US" sz="2000" dirty="0">
                            <a:solidFill>
                              <a:schemeClr val="tx1"/>
                            </a:solidFill>
                            <a:latin typeface="Arial" pitchFamily="34" charset="0"/>
                            <a:cs typeface="Arial" pitchFamily="34" charset="0"/>
                          </a:endParaRPr>
                        </a:p>
                      </a:txBody>
                      <a:tcPr>
                        <a:lnL w="12700" cap="flat" cmpd="sng" algn="ctr">
                          <a:solidFill>
                            <a:srgbClr val="858789"/>
                          </a:solidFill>
                          <a:prstDash val="solid"/>
                          <a:round/>
                          <a:headEnd type="none" w="med" len="med"/>
                          <a:tailEnd type="none" w="med" len="med"/>
                        </a:lnL>
                        <a:lnR w="12700" cap="flat" cmpd="sng" algn="ctr">
                          <a:solidFill>
                            <a:srgbClr val="858789"/>
                          </a:solidFill>
                          <a:prstDash val="solid"/>
                          <a:round/>
                          <a:headEnd type="none" w="med" len="med"/>
                          <a:tailEnd type="none" w="med" len="med"/>
                        </a:lnR>
                        <a:lnT w="12700" cap="flat" cmpd="sng" algn="ctr">
                          <a:solidFill>
                            <a:srgbClr val="858789"/>
                          </a:solidFill>
                          <a:prstDash val="solid"/>
                          <a:round/>
                          <a:headEnd type="none" w="med" len="med"/>
                          <a:tailEnd type="none" w="med" len="med"/>
                        </a:lnT>
                        <a:lnB w="12700" cap="flat" cmpd="sng" algn="ctr">
                          <a:solidFill>
                            <a:srgbClr val="858789"/>
                          </a:solidFill>
                          <a:prstDash val="solid"/>
                          <a:round/>
                          <a:headEnd type="none" w="med" len="med"/>
                          <a:tailEnd type="none" w="med" len="med"/>
                        </a:lnB>
                        <a:solidFill>
                          <a:schemeClr val="bg1"/>
                        </a:solidFill>
                      </a:tcPr>
                    </a:tc>
                    <a:tc>
                      <a:txBody>
                        <a:bodyPr/>
                        <a:lstStyle/>
                        <a:p>
                          <a:pPr algn="ctr"/>
                          <a:r>
                            <a:rPr lang="en-US" sz="2000" b="0" i="0" u="none" strike="noStrike" kern="1200" baseline="0" dirty="0">
                              <a:solidFill>
                                <a:schemeClr val="tx1"/>
                              </a:solidFill>
                              <a:latin typeface="Arial" pitchFamily="34" charset="0"/>
                              <a:ea typeface="+mn-ea"/>
                              <a:cs typeface="Arial" pitchFamily="34" charset="0"/>
                            </a:rPr>
                            <a:t>30</a:t>
                          </a:r>
                          <a:endParaRPr lang="en-US" sz="2000" dirty="0">
                            <a:solidFill>
                              <a:schemeClr val="tx1"/>
                            </a:solidFill>
                            <a:latin typeface="Arial" pitchFamily="34" charset="0"/>
                            <a:cs typeface="Arial" pitchFamily="34" charset="0"/>
                          </a:endParaRPr>
                        </a:p>
                      </a:txBody>
                      <a:tcPr>
                        <a:lnL w="12700" cap="flat" cmpd="sng" algn="ctr">
                          <a:solidFill>
                            <a:srgbClr val="858789"/>
                          </a:solidFill>
                          <a:prstDash val="solid"/>
                          <a:round/>
                          <a:headEnd type="none" w="med" len="med"/>
                          <a:tailEnd type="none" w="med" len="med"/>
                        </a:lnL>
                        <a:lnR w="12700" cap="flat" cmpd="sng" algn="ctr">
                          <a:solidFill>
                            <a:srgbClr val="858789"/>
                          </a:solidFill>
                          <a:prstDash val="solid"/>
                          <a:round/>
                          <a:headEnd type="none" w="med" len="med"/>
                          <a:tailEnd type="none" w="med" len="med"/>
                        </a:lnR>
                        <a:lnT w="12700" cap="flat" cmpd="sng" algn="ctr">
                          <a:solidFill>
                            <a:srgbClr val="858789"/>
                          </a:solidFill>
                          <a:prstDash val="solid"/>
                          <a:round/>
                          <a:headEnd type="none" w="med" len="med"/>
                          <a:tailEnd type="none" w="med" len="med"/>
                        </a:lnT>
                        <a:lnB w="12700" cap="flat" cmpd="sng" algn="ctr">
                          <a:solidFill>
                            <a:srgbClr val="858789"/>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622674">
                    <a:tc>
                      <a:txBody>
                        <a:bodyPr/>
                        <a:lstStyle/>
                        <a:p>
                          <a:pPr algn="ctr"/>
                          <a:r>
                            <a:rPr lang="en-US" sz="2000" b="1" i="1" u="none" strike="noStrike" kern="1200" baseline="0" dirty="0">
                              <a:solidFill>
                                <a:schemeClr val="tx1"/>
                              </a:solidFill>
                              <a:latin typeface="Arial" pitchFamily="34" charset="0"/>
                              <a:ea typeface="+mn-ea"/>
                              <a:cs typeface="Arial" pitchFamily="34" charset="0"/>
                            </a:rPr>
                            <a:t>t</a:t>
                          </a:r>
                          <a:endParaRPr lang="en-US" sz="2000" dirty="0">
                            <a:solidFill>
                              <a:schemeClr val="tx1"/>
                            </a:solidFill>
                            <a:latin typeface="Arial" pitchFamily="34" charset="0"/>
                            <a:cs typeface="Arial" pitchFamily="34" charset="0"/>
                          </a:endParaRPr>
                        </a:p>
                      </a:txBody>
                      <a:tcPr anchor="ctr">
                        <a:lnL w="12700" cap="flat" cmpd="sng" algn="ctr">
                          <a:solidFill>
                            <a:srgbClr val="858789"/>
                          </a:solidFill>
                          <a:prstDash val="solid"/>
                          <a:round/>
                          <a:headEnd type="none" w="med" len="med"/>
                          <a:tailEnd type="none" w="med" len="med"/>
                        </a:lnL>
                        <a:lnR w="12700" cap="flat" cmpd="sng" algn="ctr">
                          <a:solidFill>
                            <a:srgbClr val="858789"/>
                          </a:solidFill>
                          <a:prstDash val="solid"/>
                          <a:round/>
                          <a:headEnd type="none" w="med" len="med"/>
                          <a:tailEnd type="none" w="med" len="med"/>
                        </a:lnR>
                        <a:lnT w="12700" cap="flat" cmpd="sng" algn="ctr">
                          <a:solidFill>
                            <a:srgbClr val="858789"/>
                          </a:solidFill>
                          <a:prstDash val="solid"/>
                          <a:round/>
                          <a:headEnd type="none" w="med" len="med"/>
                          <a:tailEnd type="none" w="med" len="med"/>
                        </a:lnT>
                        <a:lnB w="12700" cap="flat" cmpd="sng" algn="ctr">
                          <a:solidFill>
                            <a:srgbClr val="858789"/>
                          </a:solidFill>
                          <a:prstDash val="solid"/>
                          <a:round/>
                          <a:headEnd type="none" w="med" len="med"/>
                          <a:tailEnd type="none" w="med" len="med"/>
                        </a:lnB>
                        <a:solidFill>
                          <a:srgbClr val="F6ECCC"/>
                        </a:solidFill>
                      </a:tcPr>
                    </a:tc>
                    <a:tc>
                      <a:txBody>
                        <a:bodyPr/>
                        <a:lstStyle/>
                        <a:p>
                          <a:endParaRPr lang="en-US"/>
                        </a:p>
                      </a:txBody>
                      <a:tcPr>
                        <a:lnL w="12700" cap="flat" cmpd="sng" algn="ctr">
                          <a:solidFill>
                            <a:srgbClr val="858789"/>
                          </a:solidFill>
                          <a:prstDash val="solid"/>
                          <a:round/>
                          <a:headEnd type="none" w="med" len="med"/>
                          <a:tailEnd type="none" w="med" len="med"/>
                        </a:lnL>
                        <a:lnR w="12700" cap="flat" cmpd="sng" algn="ctr">
                          <a:solidFill>
                            <a:srgbClr val="858789"/>
                          </a:solidFill>
                          <a:prstDash val="solid"/>
                          <a:round/>
                          <a:headEnd type="none" w="med" len="med"/>
                          <a:tailEnd type="none" w="med" len="med"/>
                        </a:lnR>
                        <a:lnT w="12700" cap="flat" cmpd="sng" algn="ctr">
                          <a:solidFill>
                            <a:srgbClr val="858789"/>
                          </a:solidFill>
                          <a:prstDash val="solid"/>
                          <a:round/>
                          <a:headEnd type="none" w="med" len="med"/>
                          <a:tailEnd type="none" w="med" len="med"/>
                        </a:lnT>
                        <a:lnB w="12700" cap="flat" cmpd="sng" algn="ctr">
                          <a:solidFill>
                            <a:srgbClr val="858789"/>
                          </a:solidFill>
                          <a:prstDash val="solid"/>
                          <a:round/>
                          <a:headEnd type="none" w="med" len="med"/>
                          <a:tailEnd type="none" w="med" len="med"/>
                        </a:lnB>
                        <a:blipFill>
                          <a:blip r:embed="rId4"/>
                          <a:stretch>
                            <a:fillRect l="-28986" t="-66990" r="-261739" b="-1942"/>
                          </a:stretch>
                        </a:blipFill>
                      </a:tcPr>
                    </a:tc>
                    <a:tc>
                      <a:txBody>
                        <a:bodyPr/>
                        <a:lstStyle/>
                        <a:p>
                          <a:endParaRPr lang="en-US"/>
                        </a:p>
                      </a:txBody>
                      <a:tcPr>
                        <a:lnL w="12700" cap="flat" cmpd="sng" algn="ctr">
                          <a:solidFill>
                            <a:srgbClr val="858789"/>
                          </a:solidFill>
                          <a:prstDash val="solid"/>
                          <a:round/>
                          <a:headEnd type="none" w="med" len="med"/>
                          <a:tailEnd type="none" w="med" len="med"/>
                        </a:lnL>
                        <a:lnR w="12700" cap="flat" cmpd="sng" algn="ctr">
                          <a:solidFill>
                            <a:srgbClr val="858789"/>
                          </a:solidFill>
                          <a:prstDash val="solid"/>
                          <a:round/>
                          <a:headEnd type="none" w="med" len="med"/>
                          <a:tailEnd type="none" w="med" len="med"/>
                        </a:lnR>
                        <a:lnT w="12700" cap="flat" cmpd="sng" algn="ctr">
                          <a:solidFill>
                            <a:srgbClr val="858789"/>
                          </a:solidFill>
                          <a:prstDash val="solid"/>
                          <a:round/>
                          <a:headEnd type="none" w="med" len="med"/>
                          <a:tailEnd type="none" w="med" len="med"/>
                        </a:lnT>
                        <a:lnB w="12700" cap="flat" cmpd="sng" algn="ctr">
                          <a:solidFill>
                            <a:srgbClr val="858789"/>
                          </a:solidFill>
                          <a:prstDash val="solid"/>
                          <a:round/>
                          <a:headEnd type="none" w="med" len="med"/>
                          <a:tailEnd type="none" w="med" len="med"/>
                        </a:lnB>
                        <a:blipFill>
                          <a:blip r:embed="rId4"/>
                          <a:stretch>
                            <a:fillRect l="-204128" t="-66990" r="-314220" b="-1942"/>
                          </a:stretch>
                        </a:blipFill>
                      </a:tcPr>
                    </a:tc>
                    <a:tc>
                      <a:txBody>
                        <a:bodyPr/>
                        <a:lstStyle/>
                        <a:p>
                          <a:endParaRPr lang="en-US"/>
                        </a:p>
                      </a:txBody>
                      <a:tcPr>
                        <a:lnL w="12700" cap="flat" cmpd="sng" algn="ctr">
                          <a:solidFill>
                            <a:srgbClr val="858789"/>
                          </a:solidFill>
                          <a:prstDash val="solid"/>
                          <a:round/>
                          <a:headEnd type="none" w="med" len="med"/>
                          <a:tailEnd type="none" w="med" len="med"/>
                        </a:lnL>
                        <a:lnR w="12700" cap="flat" cmpd="sng" algn="ctr">
                          <a:solidFill>
                            <a:srgbClr val="858789"/>
                          </a:solidFill>
                          <a:prstDash val="solid"/>
                          <a:round/>
                          <a:headEnd type="none" w="med" len="med"/>
                          <a:tailEnd type="none" w="med" len="med"/>
                        </a:lnR>
                        <a:lnT w="12700" cap="flat" cmpd="sng" algn="ctr">
                          <a:solidFill>
                            <a:srgbClr val="858789"/>
                          </a:solidFill>
                          <a:prstDash val="solid"/>
                          <a:round/>
                          <a:headEnd type="none" w="med" len="med"/>
                          <a:tailEnd type="none" w="med" len="med"/>
                        </a:lnT>
                        <a:lnB w="12700" cap="flat" cmpd="sng" algn="ctr">
                          <a:solidFill>
                            <a:srgbClr val="858789"/>
                          </a:solidFill>
                          <a:prstDash val="solid"/>
                          <a:round/>
                          <a:headEnd type="none" w="med" len="med"/>
                          <a:tailEnd type="none" w="med" len="med"/>
                        </a:lnB>
                        <a:blipFill>
                          <a:blip r:embed="rId4"/>
                          <a:stretch>
                            <a:fillRect l="-185714" t="-66990" r="-91877" b="-1942"/>
                          </a:stretch>
                        </a:blipFill>
                      </a:tcPr>
                    </a:tc>
                    <a:tc>
                      <a:txBody>
                        <a:bodyPr/>
                        <a:lstStyle/>
                        <a:p>
                          <a:endParaRPr lang="en-US"/>
                        </a:p>
                      </a:txBody>
                      <a:tcPr>
                        <a:lnL w="12700" cap="flat" cmpd="sng" algn="ctr">
                          <a:solidFill>
                            <a:srgbClr val="858789"/>
                          </a:solidFill>
                          <a:prstDash val="solid"/>
                          <a:round/>
                          <a:headEnd type="none" w="med" len="med"/>
                          <a:tailEnd type="none" w="med" len="med"/>
                        </a:lnL>
                        <a:lnR w="12700" cap="flat" cmpd="sng" algn="ctr">
                          <a:solidFill>
                            <a:srgbClr val="858789"/>
                          </a:solidFill>
                          <a:prstDash val="solid"/>
                          <a:round/>
                          <a:headEnd type="none" w="med" len="med"/>
                          <a:tailEnd type="none" w="med" len="med"/>
                        </a:lnR>
                        <a:lnT w="12700" cap="flat" cmpd="sng" algn="ctr">
                          <a:solidFill>
                            <a:srgbClr val="858789"/>
                          </a:solidFill>
                          <a:prstDash val="solid"/>
                          <a:round/>
                          <a:headEnd type="none" w="med" len="med"/>
                          <a:tailEnd type="none" w="med" len="med"/>
                        </a:lnT>
                        <a:lnB w="12700" cap="flat" cmpd="sng" algn="ctr">
                          <a:solidFill>
                            <a:srgbClr val="858789"/>
                          </a:solidFill>
                          <a:prstDash val="solid"/>
                          <a:round/>
                          <a:headEnd type="none" w="med" len="med"/>
                          <a:tailEnd type="none" w="med" len="med"/>
                        </a:lnB>
                        <a:blipFill>
                          <a:blip r:embed="rId4"/>
                          <a:stretch>
                            <a:fillRect l="-312883" t="-66990" r="-613" b="-1942"/>
                          </a:stretch>
                        </a:blipFill>
                      </a:tcPr>
                    </a:tc>
                    <a:extLst>
                      <a:ext uri="{0D108BD9-81ED-4DB2-BD59-A6C34878D82A}">
                        <a16:rowId xmlns:a16="http://schemas.microsoft.com/office/drawing/2014/main" val="10001"/>
                      </a:ext>
                    </a:extLst>
                  </a:tr>
                </a:tbl>
              </a:graphicData>
            </a:graphic>
          </p:graphicFrame>
        </mc:Fallback>
      </mc:AlternateContent>
      <p:sp>
        <p:nvSpPr>
          <p:cNvPr id="18" name="TextBox 17">
            <a:extLst>
              <a:ext uri="{FF2B5EF4-FFF2-40B4-BE49-F238E27FC236}">
                <a16:creationId xmlns:a16="http://schemas.microsoft.com/office/drawing/2014/main" id="{4C156E29-3D25-4949-84B3-150AABEA8ED7}"/>
              </a:ext>
            </a:extLst>
          </p:cNvPr>
          <p:cNvSpPr txBox="1"/>
          <p:nvPr/>
        </p:nvSpPr>
        <p:spPr>
          <a:xfrm>
            <a:off x="3130252" y="1223196"/>
            <a:ext cx="2772626" cy="400110"/>
          </a:xfrm>
          <a:prstGeom prst="rect">
            <a:avLst/>
          </a:prstGeom>
          <a:noFill/>
        </p:spPr>
        <p:txBody>
          <a:bodyPr wrap="square" rtlCol="0">
            <a:spAutoFit/>
          </a:bodyPr>
          <a:lstStyle/>
          <a:p>
            <a:r>
              <a:rPr lang="en-US" sz="2000" b="1" dirty="0">
                <a:latin typeface="Arial" pitchFamily="34" charset="0"/>
                <a:cs typeface="Arial" pitchFamily="34" charset="0"/>
              </a:rPr>
              <a:t>3. Solve the Problem</a:t>
            </a:r>
            <a:endParaRPr lang="en-US" sz="2000" dirty="0">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4C156E29-3D25-4949-84B3-150AABEA8ED7}"/>
                  </a:ext>
                </a:extLst>
              </p:cNvPr>
              <p:cNvSpPr txBox="1"/>
              <p:nvPr/>
            </p:nvSpPr>
            <p:spPr>
              <a:xfrm>
                <a:off x="4744315" y="1548743"/>
                <a:ext cx="997597" cy="544188"/>
              </a:xfrm>
              <a:prstGeom prst="rect">
                <a:avLst/>
              </a:prstGeom>
              <a:noFill/>
            </p:spPr>
            <p:txBody>
              <a:bodyPr wrap="square" rtlCol="0">
                <a:spAutoFit/>
              </a:bodyPr>
              <a:lstStyle/>
              <a:p>
                <a:r>
                  <a:rPr lang="en-US" sz="2000" i="1" dirty="0">
                    <a:latin typeface="Arial" pitchFamily="34" charset="0"/>
                    <a:cs typeface="Arial" pitchFamily="34" charset="0"/>
                  </a:rPr>
                  <a:t>t </a:t>
                </a:r>
                <a14:m>
                  <m:oMath xmlns:m="http://schemas.openxmlformats.org/officeDocument/2006/math">
                    <m:r>
                      <a:rPr lang="en-US" sz="2000" i="1" dirty="0" smtClean="0">
                        <a:latin typeface="Cambria Math"/>
                        <a:cs typeface="Arial" pitchFamily="34" charset="0"/>
                      </a:rPr>
                      <m:t>=</m:t>
                    </m:r>
                  </m:oMath>
                </a14:m>
                <a:r>
                  <a:rPr lang="en-US" sz="2000" dirty="0">
                    <a:latin typeface="Arial" pitchFamily="34" charset="0"/>
                    <a:cs typeface="Arial" pitchFamily="34" charset="0"/>
                  </a:rPr>
                  <a:t>  </a:t>
                </a:r>
                <a14:m>
                  <m:oMath xmlns:m="http://schemas.openxmlformats.org/officeDocument/2006/math">
                    <m:f>
                      <m:fPr>
                        <m:ctrlPr>
                          <a:rPr lang="en-US" sz="2000" i="1" smtClean="0">
                            <a:latin typeface="Cambria Math" panose="02040503050406030204" pitchFamily="18" charset="0"/>
                          </a:rPr>
                        </m:ctrlPr>
                      </m:fPr>
                      <m:num>
                        <m:r>
                          <m:rPr>
                            <m:nor/>
                          </m:rPr>
                          <a:rPr lang="en-US" sz="2000" b="0" i="1" smtClean="0">
                            <a:latin typeface="Arial" pitchFamily="34" charset="0"/>
                            <a:cs typeface="Arial" pitchFamily="34" charset="0"/>
                          </a:rPr>
                          <m:t>a</m:t>
                        </m:r>
                      </m:num>
                      <m:den>
                        <m:r>
                          <m:rPr>
                            <m:nor/>
                          </m:rPr>
                          <a:rPr lang="en-US" sz="2000" b="0" i="1" smtClean="0">
                            <a:latin typeface="Arial" pitchFamily="34" charset="0"/>
                            <a:cs typeface="Arial" pitchFamily="34" charset="0"/>
                          </a:rPr>
                          <m:t>n</m:t>
                        </m:r>
                      </m:den>
                    </m:f>
                  </m:oMath>
                </a14:m>
                <a:endParaRPr lang="en-US" sz="2000" dirty="0">
                  <a:latin typeface="Arial" pitchFamily="34" charset="0"/>
                  <a:cs typeface="Arial" pitchFamily="34" charset="0"/>
                </a:endParaRPr>
              </a:p>
            </p:txBody>
          </p:sp>
        </mc:Choice>
        <mc:Fallback xmlns="">
          <p:sp>
            <p:nvSpPr>
              <p:cNvPr id="35" name="TextBox 34">
                <a:extLst>
                  <a:ext uri="{FF2B5EF4-FFF2-40B4-BE49-F238E27FC236}">
                    <a16:creationId xmlns:a16="http://schemas.microsoft.com/office/drawing/2014/main" id="{4C156E29-3D25-4949-84B3-150AABEA8ED7}"/>
                  </a:ext>
                </a:extLst>
              </p:cNvPr>
              <p:cNvSpPr txBox="1">
                <a:spLocks noRot="1" noChangeAspect="1" noMove="1" noResize="1" noEditPoints="1" noAdjustHandles="1" noChangeArrowheads="1" noChangeShapeType="1" noTextEdit="1"/>
              </p:cNvSpPr>
              <p:nvPr/>
            </p:nvSpPr>
            <p:spPr>
              <a:xfrm>
                <a:off x="4744315" y="1548743"/>
                <a:ext cx="997597" cy="544188"/>
              </a:xfrm>
              <a:prstGeom prst="rect">
                <a:avLst/>
              </a:prstGeom>
              <a:blipFill>
                <a:blip r:embed="rId5"/>
                <a:stretch>
                  <a:fillRect l="-6098" b="-7865"/>
                </a:stretch>
              </a:blipFill>
            </p:spPr>
            <p:txBody>
              <a:bodyPr/>
              <a:lstStyle/>
              <a:p>
                <a:r>
                  <a:rPr lang="en-US">
                    <a:noFill/>
                  </a:rPr>
                  <a:t> </a:t>
                </a:r>
              </a:p>
            </p:txBody>
          </p:sp>
        </mc:Fallback>
      </mc:AlternateContent>
      <p:sp>
        <p:nvSpPr>
          <p:cNvPr id="36" name="TextBox 35"/>
          <p:cNvSpPr txBox="1"/>
          <p:nvPr/>
        </p:nvSpPr>
        <p:spPr>
          <a:xfrm>
            <a:off x="6315409" y="1620782"/>
            <a:ext cx="5225135" cy="400110"/>
          </a:xfrm>
          <a:prstGeom prst="rect">
            <a:avLst/>
          </a:prstGeom>
          <a:noFill/>
        </p:spPr>
        <p:txBody>
          <a:bodyPr wrap="square" rtlCol="0">
            <a:spAutoFit/>
          </a:bodyPr>
          <a:lstStyle/>
          <a:p>
            <a:r>
              <a:rPr lang="en-US" sz="2000" dirty="0">
                <a:solidFill>
                  <a:srgbClr val="ED1C24"/>
                </a:solidFill>
                <a:latin typeface="Arial" pitchFamily="34" charset="0"/>
                <a:cs typeface="Arial" pitchFamily="34" charset="0"/>
              </a:rPr>
              <a:t>Write general equation for inverse variation.</a:t>
            </a:r>
          </a:p>
        </p:txBody>
      </p:sp>
      <p:sp>
        <p:nvSpPr>
          <p:cNvPr id="37" name="TextBox 36"/>
          <p:cNvSpPr txBox="1"/>
          <p:nvPr/>
        </p:nvSpPr>
        <p:spPr>
          <a:xfrm>
            <a:off x="6315409" y="2183460"/>
            <a:ext cx="3912931" cy="363736"/>
          </a:xfrm>
          <a:prstGeom prst="rect">
            <a:avLst/>
          </a:prstGeom>
          <a:noFill/>
        </p:spPr>
        <p:txBody>
          <a:bodyPr wrap="square" rtlCol="0">
            <a:spAutoFit/>
          </a:bodyPr>
          <a:lstStyle/>
          <a:p>
            <a:r>
              <a:rPr lang="en-US" sz="2000" dirty="0">
                <a:solidFill>
                  <a:srgbClr val="ED1C24"/>
                </a:solidFill>
                <a:latin typeface="Arial" pitchFamily="34" charset="0"/>
                <a:cs typeface="Arial" pitchFamily="34" charset="0"/>
              </a:rPr>
              <a:t>Substitute 8 for </a:t>
            </a:r>
            <a:r>
              <a:rPr lang="en-US" sz="2000" i="1" dirty="0">
                <a:solidFill>
                  <a:srgbClr val="ED1C24"/>
                </a:solidFill>
                <a:latin typeface="Arial" pitchFamily="34" charset="0"/>
                <a:cs typeface="Arial" pitchFamily="34" charset="0"/>
              </a:rPr>
              <a:t>t</a:t>
            </a:r>
            <a:r>
              <a:rPr lang="en-US" sz="2000" dirty="0">
                <a:solidFill>
                  <a:srgbClr val="ED1C24"/>
                </a:solidFill>
                <a:latin typeface="Arial" pitchFamily="34" charset="0"/>
                <a:cs typeface="Arial" pitchFamily="34" charset="0"/>
              </a:rPr>
              <a:t> and 10 for </a:t>
            </a:r>
            <a:r>
              <a:rPr lang="en-US" sz="2000" i="1" dirty="0">
                <a:solidFill>
                  <a:srgbClr val="ED1C24"/>
                </a:solidFill>
                <a:latin typeface="Arial" pitchFamily="34" charset="0"/>
                <a:cs typeface="Arial" pitchFamily="34" charset="0"/>
              </a:rPr>
              <a:t>n</a:t>
            </a:r>
            <a:r>
              <a:rPr lang="en-US" sz="2000" dirty="0">
                <a:solidFill>
                  <a:srgbClr val="ED1C24"/>
                </a:solidFill>
                <a:latin typeface="Arial" pitchFamily="34" charset="0"/>
                <a:cs typeface="Arial" pitchFamily="34" charset="0"/>
              </a:rPr>
              <a:t>.</a:t>
            </a:r>
          </a:p>
        </p:txBody>
      </p:sp>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4C156E29-3D25-4949-84B3-150AABEA8ED7}"/>
                  </a:ext>
                </a:extLst>
              </p:cNvPr>
              <p:cNvSpPr txBox="1"/>
              <p:nvPr/>
            </p:nvSpPr>
            <p:spPr>
              <a:xfrm>
                <a:off x="4668199" y="2087624"/>
                <a:ext cx="1204439" cy="555408"/>
              </a:xfrm>
              <a:prstGeom prst="rect">
                <a:avLst/>
              </a:prstGeom>
              <a:noFill/>
            </p:spPr>
            <p:txBody>
              <a:bodyPr wrap="square" rtlCol="0">
                <a:spAutoFit/>
              </a:bodyPr>
              <a:lstStyle/>
              <a:p>
                <a:r>
                  <a:rPr lang="en-US" sz="2000" dirty="0">
                    <a:solidFill>
                      <a:srgbClr val="ED1C24"/>
                    </a:solidFill>
                    <a:latin typeface="Arial" pitchFamily="34" charset="0"/>
                    <a:cs typeface="Arial" pitchFamily="34" charset="0"/>
                  </a:rPr>
                  <a:t>8</a:t>
                </a:r>
                <a:r>
                  <a:rPr lang="en-US" sz="2000" i="1" dirty="0">
                    <a:latin typeface="Arial" pitchFamily="34" charset="0"/>
                    <a:cs typeface="Arial" pitchFamily="34" charset="0"/>
                  </a:rPr>
                  <a:t> </a:t>
                </a:r>
                <a14:m>
                  <m:oMath xmlns:m="http://schemas.openxmlformats.org/officeDocument/2006/math">
                    <m:r>
                      <a:rPr lang="en-US" sz="2000" i="1" dirty="0" smtClean="0">
                        <a:latin typeface="Cambria Math"/>
                        <a:cs typeface="Arial" pitchFamily="34" charset="0"/>
                      </a:rPr>
                      <m:t>=</m:t>
                    </m:r>
                  </m:oMath>
                </a14:m>
                <a:r>
                  <a:rPr lang="en-US" sz="2000" dirty="0">
                    <a:latin typeface="Arial" pitchFamily="34" charset="0"/>
                    <a:cs typeface="Arial" pitchFamily="34" charset="0"/>
                  </a:rPr>
                  <a:t>  </a:t>
                </a:r>
                <a14:m>
                  <m:oMath xmlns:m="http://schemas.openxmlformats.org/officeDocument/2006/math">
                    <m:f>
                      <m:fPr>
                        <m:ctrlPr>
                          <a:rPr lang="en-US" sz="2000" i="1" smtClean="0">
                            <a:latin typeface="Cambria Math" panose="02040503050406030204" pitchFamily="18" charset="0"/>
                          </a:rPr>
                        </m:ctrlPr>
                      </m:fPr>
                      <m:num>
                        <m:r>
                          <m:rPr>
                            <m:nor/>
                          </m:rPr>
                          <a:rPr lang="en-US" sz="2000" b="0" i="1" smtClean="0">
                            <a:latin typeface="Arial" pitchFamily="34" charset="0"/>
                            <a:cs typeface="Arial" pitchFamily="34" charset="0"/>
                          </a:rPr>
                          <m:t>a</m:t>
                        </m:r>
                      </m:num>
                      <m:den>
                        <m:r>
                          <m:rPr>
                            <m:nor/>
                          </m:rPr>
                          <a:rPr lang="en-US" sz="2000" b="0" i="0" smtClean="0">
                            <a:solidFill>
                              <a:srgbClr val="006CB7"/>
                            </a:solidFill>
                            <a:latin typeface="Arial" pitchFamily="34" charset="0"/>
                            <a:cs typeface="Arial" pitchFamily="34" charset="0"/>
                          </a:rPr>
                          <m:t>10</m:t>
                        </m:r>
                      </m:den>
                    </m:f>
                  </m:oMath>
                </a14:m>
                <a:endParaRPr lang="en-US" sz="2000" dirty="0">
                  <a:latin typeface="Arial" pitchFamily="34" charset="0"/>
                  <a:cs typeface="Arial" pitchFamily="34" charset="0"/>
                </a:endParaRPr>
              </a:p>
            </p:txBody>
          </p:sp>
        </mc:Choice>
        <mc:Fallback xmlns="">
          <p:sp>
            <p:nvSpPr>
              <p:cNvPr id="38" name="TextBox 37">
                <a:extLst>
                  <a:ext uri="{FF2B5EF4-FFF2-40B4-BE49-F238E27FC236}">
                    <a16:creationId xmlns:a16="http://schemas.microsoft.com/office/drawing/2014/main" id="{4C156E29-3D25-4949-84B3-150AABEA8ED7}"/>
                  </a:ext>
                </a:extLst>
              </p:cNvPr>
              <p:cNvSpPr txBox="1">
                <a:spLocks noRot="1" noChangeAspect="1" noMove="1" noResize="1" noEditPoints="1" noAdjustHandles="1" noChangeArrowheads="1" noChangeShapeType="1" noTextEdit="1"/>
              </p:cNvSpPr>
              <p:nvPr/>
            </p:nvSpPr>
            <p:spPr>
              <a:xfrm>
                <a:off x="4668199" y="2087624"/>
                <a:ext cx="1204439" cy="555408"/>
              </a:xfrm>
              <a:prstGeom prst="rect">
                <a:avLst/>
              </a:prstGeom>
              <a:blipFill>
                <a:blip r:embed="rId6"/>
                <a:stretch>
                  <a:fillRect l="-5584" b="-434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4C156E29-3D25-4949-84B3-150AABEA8ED7}"/>
                  </a:ext>
                </a:extLst>
              </p:cNvPr>
              <p:cNvSpPr txBox="1"/>
              <p:nvPr/>
            </p:nvSpPr>
            <p:spPr>
              <a:xfrm>
                <a:off x="4544713" y="2543788"/>
                <a:ext cx="965355" cy="400110"/>
              </a:xfrm>
              <a:prstGeom prst="rect">
                <a:avLst/>
              </a:prstGeom>
              <a:noFill/>
            </p:spPr>
            <p:txBody>
              <a:bodyPr wrap="square" rtlCol="0">
                <a:spAutoFit/>
              </a:bodyPr>
              <a:lstStyle/>
              <a:p>
                <a:r>
                  <a:rPr lang="en-US" sz="2000" dirty="0">
                    <a:latin typeface="Arial" pitchFamily="34" charset="0"/>
                    <a:cs typeface="Arial" pitchFamily="34" charset="0"/>
                  </a:rPr>
                  <a:t>80</a:t>
                </a:r>
                <a:r>
                  <a:rPr lang="en-US" sz="2000" i="1" dirty="0">
                    <a:latin typeface="Arial" pitchFamily="34" charset="0"/>
                    <a:cs typeface="Arial" pitchFamily="34" charset="0"/>
                  </a:rPr>
                  <a:t> </a:t>
                </a:r>
                <a14:m>
                  <m:oMath xmlns:m="http://schemas.openxmlformats.org/officeDocument/2006/math">
                    <m:r>
                      <a:rPr lang="en-US" sz="2000" i="0" dirty="0" smtClean="0">
                        <a:latin typeface="Cambria Math"/>
                        <a:cs typeface="Arial" pitchFamily="34" charset="0"/>
                      </a:rPr>
                      <m:t>=</m:t>
                    </m:r>
                  </m:oMath>
                </a14:m>
                <a:r>
                  <a:rPr lang="en-US" sz="2000" dirty="0">
                    <a:latin typeface="Arial" pitchFamily="34" charset="0"/>
                    <a:cs typeface="Arial" pitchFamily="34" charset="0"/>
                  </a:rPr>
                  <a:t> </a:t>
                </a:r>
                <a:r>
                  <a:rPr lang="en-US" sz="2000" i="1" dirty="0">
                    <a:latin typeface="Arial" pitchFamily="34" charset="0"/>
                    <a:cs typeface="Arial" pitchFamily="34" charset="0"/>
                  </a:rPr>
                  <a:t>a</a:t>
                </a:r>
              </a:p>
            </p:txBody>
          </p:sp>
        </mc:Choice>
        <mc:Fallback xmlns="">
          <p:sp>
            <p:nvSpPr>
              <p:cNvPr id="39" name="TextBox 38">
                <a:extLst>
                  <a:ext uri="{FF2B5EF4-FFF2-40B4-BE49-F238E27FC236}">
                    <a16:creationId xmlns:a16="http://schemas.microsoft.com/office/drawing/2014/main" id="{4C156E29-3D25-4949-84B3-150AABEA8ED7}"/>
                  </a:ext>
                </a:extLst>
              </p:cNvPr>
              <p:cNvSpPr txBox="1">
                <a:spLocks noRot="1" noChangeAspect="1" noMove="1" noResize="1" noEditPoints="1" noAdjustHandles="1" noChangeArrowheads="1" noChangeShapeType="1" noTextEdit="1"/>
              </p:cNvSpPr>
              <p:nvPr/>
            </p:nvSpPr>
            <p:spPr>
              <a:xfrm>
                <a:off x="4544713" y="2543788"/>
                <a:ext cx="965355" cy="400110"/>
              </a:xfrm>
              <a:prstGeom prst="rect">
                <a:avLst/>
              </a:prstGeom>
              <a:blipFill>
                <a:blip r:embed="rId7"/>
                <a:stretch>
                  <a:fillRect l="-6962" t="-6061" r="-3165" b="-27273"/>
                </a:stretch>
              </a:blipFill>
            </p:spPr>
            <p:txBody>
              <a:bodyPr/>
              <a:lstStyle/>
              <a:p>
                <a:r>
                  <a:rPr lang="en-US">
                    <a:noFill/>
                  </a:rPr>
                  <a:t> </a:t>
                </a:r>
              </a:p>
            </p:txBody>
          </p:sp>
        </mc:Fallback>
      </mc:AlternateContent>
      <p:sp>
        <p:nvSpPr>
          <p:cNvPr id="40" name="TextBox 39"/>
          <p:cNvSpPr txBox="1"/>
          <p:nvPr/>
        </p:nvSpPr>
        <p:spPr>
          <a:xfrm>
            <a:off x="6315409" y="2561975"/>
            <a:ext cx="3212461" cy="363736"/>
          </a:xfrm>
          <a:prstGeom prst="rect">
            <a:avLst/>
          </a:prstGeom>
          <a:noFill/>
        </p:spPr>
        <p:txBody>
          <a:bodyPr wrap="square" rtlCol="0">
            <a:spAutoFit/>
          </a:bodyPr>
          <a:lstStyle/>
          <a:p>
            <a:r>
              <a:rPr lang="en-US" sz="2000" dirty="0">
                <a:solidFill>
                  <a:srgbClr val="ED1C24"/>
                </a:solidFill>
                <a:latin typeface="Arial" pitchFamily="34" charset="0"/>
                <a:cs typeface="Arial" pitchFamily="34" charset="0"/>
              </a:rPr>
              <a:t>Multiply each side by 10.</a:t>
            </a:r>
          </a:p>
        </p:txBody>
      </p:sp>
      <mc:AlternateContent xmlns:mc="http://schemas.openxmlformats.org/markup-compatibility/2006" xmlns:a14="http://schemas.microsoft.com/office/drawing/2010/main">
        <mc:Choice Requires="a14">
          <p:sp>
            <p:nvSpPr>
              <p:cNvPr id="41" name="TextBox 40"/>
              <p:cNvSpPr txBox="1"/>
              <p:nvPr/>
            </p:nvSpPr>
            <p:spPr>
              <a:xfrm>
                <a:off x="3503063" y="2894160"/>
                <a:ext cx="8088008" cy="593560"/>
              </a:xfrm>
              <a:prstGeom prst="rect">
                <a:avLst/>
              </a:prstGeom>
              <a:noFill/>
            </p:spPr>
            <p:txBody>
              <a:bodyPr wrap="square" rtlCol="0">
                <a:spAutoFit/>
              </a:bodyPr>
              <a:lstStyle/>
              <a:p>
                <a:r>
                  <a:rPr lang="en-US" sz="2000" dirty="0">
                    <a:latin typeface="Arial" pitchFamily="34" charset="0"/>
                    <a:cs typeface="Arial" pitchFamily="34" charset="0"/>
                  </a:rPr>
                  <a:t>The inverse variation equation is </a:t>
                </a:r>
                <a:r>
                  <a:rPr lang="en-US" sz="2000" i="1" dirty="0">
                    <a:latin typeface="Arial" pitchFamily="34" charset="0"/>
                    <a:cs typeface="Arial" pitchFamily="34" charset="0"/>
                  </a:rPr>
                  <a:t>t </a:t>
                </a:r>
                <a14:m>
                  <m:oMath xmlns:m="http://schemas.openxmlformats.org/officeDocument/2006/math">
                    <m:r>
                      <a:rPr lang="en-US" sz="2000" i="1" dirty="0" smtClean="0">
                        <a:latin typeface="Cambria Math"/>
                        <a:cs typeface="Arial" pitchFamily="34" charset="0"/>
                      </a:rPr>
                      <m:t>=</m:t>
                    </m:r>
                  </m:oMath>
                </a14:m>
                <a:r>
                  <a:rPr lang="en-US" sz="2000" dirty="0">
                    <a:latin typeface="Arial" pitchFamily="34" charset="0"/>
                    <a:cs typeface="Arial" pitchFamily="34" charset="0"/>
                  </a:rPr>
                  <a:t> </a:t>
                </a:r>
                <a14:m>
                  <m:oMath xmlns:m="http://schemas.openxmlformats.org/officeDocument/2006/math">
                    <m:f>
                      <m:fPr>
                        <m:ctrlPr>
                          <a:rPr lang="en-US" sz="2000" i="1">
                            <a:latin typeface="Cambria Math" panose="02040503050406030204" pitchFamily="18" charset="0"/>
                          </a:rPr>
                        </m:ctrlPr>
                      </m:fPr>
                      <m:num>
                        <m:r>
                          <m:rPr>
                            <m:nor/>
                          </m:rPr>
                          <a:rPr lang="en-US" sz="2000" b="0" smtClean="0">
                            <a:latin typeface="Arial" pitchFamily="34" charset="0"/>
                            <a:cs typeface="Arial" pitchFamily="34" charset="0"/>
                          </a:rPr>
                          <m:t>80</m:t>
                        </m:r>
                      </m:num>
                      <m:den>
                        <m:r>
                          <m:rPr>
                            <m:nor/>
                          </m:rPr>
                          <a:rPr lang="en-US" sz="2000" b="0" i="1" smtClean="0">
                            <a:solidFill>
                              <a:schemeClr val="tx1"/>
                            </a:solidFill>
                            <a:latin typeface="Arial" pitchFamily="34" charset="0"/>
                            <a:cs typeface="Arial" pitchFamily="34" charset="0"/>
                          </a:rPr>
                          <m:t>n</m:t>
                        </m:r>
                      </m:den>
                    </m:f>
                  </m:oMath>
                </a14:m>
                <a:r>
                  <a:rPr lang="en-US" sz="2000" dirty="0">
                    <a:latin typeface="Arial" pitchFamily="34" charset="0"/>
                    <a:cs typeface="Arial" pitchFamily="34" charset="0"/>
                  </a:rPr>
                  <a:t>. Make a table of values.</a:t>
                </a:r>
                <a:endParaRPr lang="en-US" sz="2000" dirty="0">
                  <a:solidFill>
                    <a:srgbClr val="ED1C24"/>
                  </a:solidFill>
                  <a:latin typeface="Arial" pitchFamily="34" charset="0"/>
                  <a:cs typeface="Arial" pitchFamily="34" charset="0"/>
                </a:endParaRPr>
              </a:p>
            </p:txBody>
          </p:sp>
        </mc:Choice>
        <mc:Fallback xmlns="">
          <p:sp>
            <p:nvSpPr>
              <p:cNvPr id="41" name="TextBox 40"/>
              <p:cNvSpPr txBox="1">
                <a:spLocks noRot="1" noChangeAspect="1" noMove="1" noResize="1" noEditPoints="1" noAdjustHandles="1" noChangeArrowheads="1" noChangeShapeType="1" noTextEdit="1"/>
              </p:cNvSpPr>
              <p:nvPr/>
            </p:nvSpPr>
            <p:spPr>
              <a:xfrm>
                <a:off x="3503063" y="2894160"/>
                <a:ext cx="8088008" cy="593560"/>
              </a:xfrm>
              <a:prstGeom prst="rect">
                <a:avLst/>
              </a:prstGeom>
              <a:blipFill>
                <a:blip r:embed="rId8"/>
                <a:stretch>
                  <a:fillRect l="-830" b="-6186"/>
                </a:stretch>
              </a:blipFill>
            </p:spPr>
            <p:txBody>
              <a:bodyPr/>
              <a:lstStyle/>
              <a:p>
                <a:r>
                  <a:rPr lang="en-US">
                    <a:noFill/>
                  </a:rPr>
                  <a:t> </a:t>
                </a:r>
              </a:p>
            </p:txBody>
          </p:sp>
        </mc:Fallback>
      </mc:AlternateContent>
      <p:sp>
        <p:nvSpPr>
          <p:cNvPr id="25" name="TextBox 24">
            <a:extLst>
              <a:ext uri="{FF2B5EF4-FFF2-40B4-BE49-F238E27FC236}">
                <a16:creationId xmlns:a16="http://schemas.microsoft.com/office/drawing/2014/main" id="{1C5497E6-030B-43C3-99A2-A98B935CE690}"/>
              </a:ext>
            </a:extLst>
          </p:cNvPr>
          <p:cNvSpPr txBox="1"/>
          <p:nvPr/>
        </p:nvSpPr>
        <p:spPr>
          <a:xfrm>
            <a:off x="3130252" y="-8809"/>
            <a:ext cx="9039407" cy="1323439"/>
          </a:xfrm>
          <a:prstGeom prst="rect">
            <a:avLst/>
          </a:prstGeom>
          <a:noFill/>
        </p:spPr>
        <p:txBody>
          <a:bodyPr wrap="square" rtlCol="0">
            <a:spAutoFit/>
          </a:bodyPr>
          <a:lstStyle/>
          <a:p>
            <a:pPr marL="274320" indent="-274320"/>
            <a:r>
              <a:rPr lang="en-US" sz="2000" b="1" dirty="0">
                <a:latin typeface="Arial" pitchFamily="34" charset="0"/>
                <a:cs typeface="Arial" pitchFamily="34" charset="0"/>
              </a:rPr>
              <a:t>2.	Make a Plan </a:t>
            </a:r>
            <a:r>
              <a:rPr lang="en-US" sz="2000" dirty="0">
                <a:latin typeface="Arial" pitchFamily="34" charset="0"/>
                <a:cs typeface="Arial" pitchFamily="34" charset="0"/>
              </a:rPr>
              <a:t>Use the time that it takes 10 volunteers to build the playground to find the constant of variation. Then write an inverse variation equation and substitute for the different numbers of volunteers to find the corresponding times.</a:t>
            </a:r>
          </a:p>
        </p:txBody>
      </p:sp>
      <p:pic>
        <p:nvPicPr>
          <p:cNvPr id="3" name="Picture 2">
            <a:extLst>
              <a:ext uri="{FF2B5EF4-FFF2-40B4-BE49-F238E27FC236}">
                <a16:creationId xmlns:a16="http://schemas.microsoft.com/office/drawing/2014/main" id="{626D3592-AE14-4E5C-BD06-38E83F18EC3F}"/>
              </a:ext>
            </a:extLst>
          </p:cNvPr>
          <p:cNvPicPr>
            <a:picLocks noChangeAspect="1"/>
          </p:cNvPicPr>
          <p:nvPr/>
        </p:nvPicPr>
        <p:blipFill>
          <a:blip r:embed="rId9"/>
          <a:stretch>
            <a:fillRect/>
          </a:stretch>
        </p:blipFill>
        <p:spPr>
          <a:xfrm>
            <a:off x="176703" y="874921"/>
            <a:ext cx="114300" cy="2038350"/>
          </a:xfrm>
          <a:prstGeom prst="rect">
            <a:avLst/>
          </a:prstGeom>
        </p:spPr>
      </p:pic>
      <p:grpSp>
        <p:nvGrpSpPr>
          <p:cNvPr id="7" name="Group 6"/>
          <p:cNvGrpSpPr/>
          <p:nvPr/>
        </p:nvGrpSpPr>
        <p:grpSpPr>
          <a:xfrm>
            <a:off x="127667" y="319975"/>
            <a:ext cx="3642069" cy="4053873"/>
            <a:chOff x="127667" y="319975"/>
            <a:chExt cx="3642069" cy="4053873"/>
          </a:xfrm>
        </p:grpSpPr>
        <p:pic>
          <p:nvPicPr>
            <p:cNvPr id="20" name="Picture 5" descr="\\10.66.3.82\art\ART_WORK_IN_PROCESS\46_Larson Text\Larson Powerpoint project\1_Source Files\Batch 4\Algebra_2\Algebra_2\PNGs\Arrow\02\hsnb_alg2_pe_0201_img-1.png">
              <a:extLst>
                <a:ext uri="{FF2B5EF4-FFF2-40B4-BE49-F238E27FC236}">
                  <a16:creationId xmlns:a16="http://schemas.microsoft.com/office/drawing/2014/main" id="{AA108A4C-9144-436C-A0F2-01E288CC7447}"/>
                </a:ext>
              </a:extLst>
            </p:cNvPr>
            <p:cNvPicPr>
              <a:picLocks noChangeAspect="1" noChangeArrowheads="1"/>
            </p:cNvPicPr>
            <p:nvPr/>
          </p:nvPicPr>
          <p:blipFill rotWithShape="1">
            <a:blip r:embed="rId10">
              <a:extLst>
                <a:ext uri="{28A0092B-C50C-407E-A947-70E740481C1C}">
                  <a14:useLocalDpi xmlns:a14="http://schemas.microsoft.com/office/drawing/2010/main" val="0"/>
                </a:ext>
              </a:extLst>
            </a:blip>
            <a:srcRect t="19483"/>
            <a:stretch/>
          </p:blipFill>
          <p:spPr bwMode="auto">
            <a:xfrm>
              <a:off x="133541" y="2062753"/>
              <a:ext cx="3103238" cy="2311095"/>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47" name="TextBox 46"/>
                <p:cNvSpPr txBox="1"/>
                <p:nvPr/>
              </p:nvSpPr>
              <p:spPr>
                <a:xfrm>
                  <a:off x="243581" y="912024"/>
                  <a:ext cx="3526155" cy="3277820"/>
                </a:xfrm>
                <a:prstGeom prst="rect">
                  <a:avLst/>
                </a:prstGeom>
                <a:noFill/>
              </p:spPr>
              <p:txBody>
                <a:bodyPr wrap="square" rtlCol="0">
                  <a:spAutoFit/>
                </a:bodyPr>
                <a:lstStyle/>
                <a:p>
                  <a:r>
                    <a:rPr lang="en-US" sz="1600" dirty="0">
                      <a:latin typeface="Arial" pitchFamily="34" charset="0"/>
                      <a:cs typeface="Arial" pitchFamily="34" charset="0"/>
                    </a:rPr>
                    <a:t>Notice that as the number</a:t>
                  </a:r>
                </a:p>
                <a:p>
                  <a:r>
                    <a:rPr lang="en-US" sz="1600" dirty="0">
                      <a:latin typeface="Arial" pitchFamily="34" charset="0"/>
                      <a:cs typeface="Arial" pitchFamily="34" charset="0"/>
                    </a:rPr>
                    <a:t>of volunteers increases by</a:t>
                  </a:r>
                </a:p>
                <a:p>
                  <a:r>
                    <a:rPr lang="en-US" sz="1600" dirty="0">
                      <a:latin typeface="Arial" pitchFamily="34" charset="0"/>
                      <a:cs typeface="Arial" pitchFamily="34" charset="0"/>
                    </a:rPr>
                    <a:t>5, the time decreases by a</a:t>
                  </a:r>
                  <a:br>
                    <a:rPr lang="en-US" sz="1600" dirty="0">
                      <a:latin typeface="Arial" pitchFamily="34" charset="0"/>
                      <a:cs typeface="Arial" pitchFamily="34" charset="0"/>
                    </a:rPr>
                  </a:br>
                  <a:r>
                    <a:rPr lang="en-US" sz="1600" dirty="0">
                      <a:latin typeface="Arial" pitchFamily="34" charset="0"/>
                      <a:cs typeface="Arial" pitchFamily="34" charset="0"/>
                    </a:rPr>
                    <a:t>lesser and lesser amount.</a:t>
                  </a:r>
                </a:p>
                <a:p>
                  <a:pPr>
                    <a:spcBef>
                      <a:spcPts val="600"/>
                    </a:spcBef>
                  </a:pPr>
                  <a:r>
                    <a:rPr lang="en-US" sz="1600" dirty="0">
                      <a:latin typeface="Arial" pitchFamily="34" charset="0"/>
                      <a:cs typeface="Arial" pitchFamily="34" charset="0"/>
                    </a:rPr>
                    <a:t>From </a:t>
                  </a:r>
                  <a:r>
                    <a:rPr lang="en-US" sz="1600" i="1" dirty="0">
                      <a:latin typeface="Arial" pitchFamily="34" charset="0"/>
                      <a:cs typeface="Arial" pitchFamily="34" charset="0"/>
                    </a:rPr>
                    <a:t>n </a:t>
                  </a:r>
                  <a14:m>
                    <m:oMath xmlns:m="http://schemas.openxmlformats.org/officeDocument/2006/math">
                      <m:r>
                        <a:rPr lang="en-US" sz="1600" i="1" dirty="0" smtClean="0">
                          <a:latin typeface="Cambria Math"/>
                          <a:cs typeface="Arial" pitchFamily="34" charset="0"/>
                        </a:rPr>
                        <m:t>=</m:t>
                      </m:r>
                    </m:oMath>
                  </a14:m>
                  <a:r>
                    <a:rPr lang="en-US" sz="1600" dirty="0">
                      <a:latin typeface="Arial" pitchFamily="34" charset="0"/>
                      <a:cs typeface="Arial" pitchFamily="34" charset="0"/>
                    </a:rPr>
                    <a:t> 15 to </a:t>
                  </a:r>
                  <a:r>
                    <a:rPr lang="en-US" sz="1600" i="1" dirty="0">
                      <a:latin typeface="Arial" pitchFamily="34" charset="0"/>
                      <a:cs typeface="Arial" pitchFamily="34" charset="0"/>
                    </a:rPr>
                    <a:t>n </a:t>
                  </a:r>
                  <a14:m>
                    <m:oMath xmlns:m="http://schemas.openxmlformats.org/officeDocument/2006/math">
                      <m:r>
                        <a:rPr lang="en-US" sz="1600" i="1" dirty="0" smtClean="0">
                          <a:latin typeface="Cambria Math"/>
                          <a:cs typeface="Arial" pitchFamily="34" charset="0"/>
                        </a:rPr>
                        <m:t>=</m:t>
                      </m:r>
                    </m:oMath>
                  </a14:m>
                  <a:r>
                    <a:rPr lang="en-US" sz="1600" dirty="0">
                      <a:latin typeface="Arial" pitchFamily="34" charset="0"/>
                      <a:cs typeface="Arial" pitchFamily="34" charset="0"/>
                    </a:rPr>
                    <a:t> 20,</a:t>
                  </a:r>
                  <a:br>
                    <a:rPr lang="en-US" sz="1600" dirty="0">
                      <a:latin typeface="Arial" pitchFamily="34" charset="0"/>
                      <a:cs typeface="Arial" pitchFamily="34" charset="0"/>
                    </a:rPr>
                  </a:br>
                  <a:r>
                    <a:rPr lang="en-US" sz="1600" i="1" dirty="0">
                      <a:latin typeface="Arial" pitchFamily="34" charset="0"/>
                      <a:cs typeface="Arial" pitchFamily="34" charset="0"/>
                    </a:rPr>
                    <a:t>t </a:t>
                  </a:r>
                  <a:r>
                    <a:rPr lang="en-US" sz="1600" dirty="0">
                      <a:latin typeface="Arial" pitchFamily="34" charset="0"/>
                      <a:cs typeface="Arial" pitchFamily="34" charset="0"/>
                    </a:rPr>
                    <a:t>decreases by 1 hour</a:t>
                  </a:r>
                  <a:br>
                    <a:rPr lang="en-US" sz="1600" dirty="0">
                      <a:latin typeface="Arial" pitchFamily="34" charset="0"/>
                      <a:cs typeface="Arial" pitchFamily="34" charset="0"/>
                    </a:rPr>
                  </a:br>
                  <a:r>
                    <a:rPr lang="en-US" sz="1600" dirty="0">
                      <a:latin typeface="Arial" pitchFamily="34" charset="0"/>
                      <a:cs typeface="Arial" pitchFamily="34" charset="0"/>
                    </a:rPr>
                    <a:t>20 minutes.</a:t>
                  </a:r>
                </a:p>
                <a:p>
                  <a:pPr>
                    <a:spcBef>
                      <a:spcPts val="600"/>
                    </a:spcBef>
                  </a:pPr>
                  <a:r>
                    <a:rPr lang="en-US" sz="1600" dirty="0">
                      <a:latin typeface="Arial" pitchFamily="34" charset="0"/>
                      <a:cs typeface="Arial" pitchFamily="34" charset="0"/>
                    </a:rPr>
                    <a:t>From </a:t>
                  </a:r>
                  <a:r>
                    <a:rPr lang="en-US" sz="1600" i="1" dirty="0">
                      <a:latin typeface="Arial" pitchFamily="34" charset="0"/>
                      <a:cs typeface="Arial" pitchFamily="34" charset="0"/>
                    </a:rPr>
                    <a:t>n </a:t>
                  </a:r>
                  <a14:m>
                    <m:oMath xmlns:m="http://schemas.openxmlformats.org/officeDocument/2006/math">
                      <m:r>
                        <a:rPr lang="en-US" sz="1600" i="1" dirty="0" smtClean="0">
                          <a:latin typeface="Cambria Math"/>
                          <a:cs typeface="Arial" pitchFamily="34" charset="0"/>
                        </a:rPr>
                        <m:t>=</m:t>
                      </m:r>
                    </m:oMath>
                  </a14:m>
                  <a:r>
                    <a:rPr lang="en-US" sz="1600" dirty="0">
                      <a:latin typeface="Arial" pitchFamily="34" charset="0"/>
                      <a:cs typeface="Arial" pitchFamily="34" charset="0"/>
                    </a:rPr>
                    <a:t> 20 to </a:t>
                  </a:r>
                  <a:r>
                    <a:rPr lang="en-US" sz="1600" i="1" dirty="0">
                      <a:latin typeface="Arial" pitchFamily="34" charset="0"/>
                      <a:cs typeface="Arial" pitchFamily="34" charset="0"/>
                    </a:rPr>
                    <a:t>n </a:t>
                  </a:r>
                  <a14:m>
                    <m:oMath xmlns:m="http://schemas.openxmlformats.org/officeDocument/2006/math">
                      <m:r>
                        <a:rPr lang="en-US" sz="1600" i="1" dirty="0" smtClean="0">
                          <a:latin typeface="Cambria Math"/>
                          <a:cs typeface="Arial" pitchFamily="34" charset="0"/>
                        </a:rPr>
                        <m:t>=</m:t>
                      </m:r>
                    </m:oMath>
                  </a14:m>
                  <a:r>
                    <a:rPr lang="en-US" sz="1600" dirty="0">
                      <a:latin typeface="Arial" pitchFamily="34" charset="0"/>
                      <a:cs typeface="Arial" pitchFamily="34" charset="0"/>
                    </a:rPr>
                    <a:t> 25,</a:t>
                  </a:r>
                  <a:br>
                    <a:rPr lang="en-US" sz="1600" dirty="0">
                      <a:latin typeface="Arial" pitchFamily="34" charset="0"/>
                      <a:cs typeface="Arial" pitchFamily="34" charset="0"/>
                    </a:rPr>
                  </a:br>
                  <a:r>
                    <a:rPr lang="en-US" sz="1600" i="1" dirty="0">
                      <a:latin typeface="Arial" pitchFamily="34" charset="0"/>
                      <a:cs typeface="Arial" pitchFamily="34" charset="0"/>
                    </a:rPr>
                    <a:t>t </a:t>
                  </a:r>
                  <a:r>
                    <a:rPr lang="en-US" sz="1600" dirty="0">
                      <a:latin typeface="Arial" pitchFamily="34" charset="0"/>
                      <a:cs typeface="Arial" pitchFamily="34" charset="0"/>
                    </a:rPr>
                    <a:t>decreases by 48 minutes.</a:t>
                  </a:r>
                </a:p>
                <a:p>
                  <a:pPr>
                    <a:spcBef>
                      <a:spcPts val="600"/>
                    </a:spcBef>
                  </a:pPr>
                  <a:r>
                    <a:rPr lang="en-US" sz="1600" dirty="0">
                      <a:latin typeface="Arial" pitchFamily="34" charset="0"/>
                      <a:cs typeface="Arial" pitchFamily="34" charset="0"/>
                    </a:rPr>
                    <a:t>From </a:t>
                  </a:r>
                  <a:r>
                    <a:rPr lang="en-US" sz="1600" i="1" dirty="0">
                      <a:latin typeface="Arial" pitchFamily="34" charset="0"/>
                      <a:cs typeface="Arial" pitchFamily="34" charset="0"/>
                    </a:rPr>
                    <a:t>n </a:t>
                  </a:r>
                  <a14:m>
                    <m:oMath xmlns:m="http://schemas.openxmlformats.org/officeDocument/2006/math">
                      <m:r>
                        <a:rPr lang="en-US" sz="1600" i="1" dirty="0" smtClean="0">
                          <a:latin typeface="Cambria Math"/>
                          <a:cs typeface="Arial" pitchFamily="34" charset="0"/>
                        </a:rPr>
                        <m:t>=</m:t>
                      </m:r>
                    </m:oMath>
                  </a14:m>
                  <a:r>
                    <a:rPr lang="en-US" sz="1600" dirty="0">
                      <a:latin typeface="Arial" pitchFamily="34" charset="0"/>
                      <a:cs typeface="Arial" pitchFamily="34" charset="0"/>
                    </a:rPr>
                    <a:t> 25 to </a:t>
                  </a:r>
                  <a:r>
                    <a:rPr lang="en-US" sz="1600" i="1" dirty="0">
                      <a:latin typeface="Arial" pitchFamily="34" charset="0"/>
                      <a:cs typeface="Arial" pitchFamily="34" charset="0"/>
                    </a:rPr>
                    <a:t>n </a:t>
                  </a:r>
                  <a14:m>
                    <m:oMath xmlns:m="http://schemas.openxmlformats.org/officeDocument/2006/math">
                      <m:r>
                        <a:rPr lang="en-US" sz="1600" i="1" dirty="0" smtClean="0">
                          <a:latin typeface="Cambria Math"/>
                          <a:cs typeface="Arial" pitchFamily="34" charset="0"/>
                        </a:rPr>
                        <m:t>=</m:t>
                      </m:r>
                    </m:oMath>
                  </a14:m>
                  <a:r>
                    <a:rPr lang="en-US" sz="1600" dirty="0">
                      <a:latin typeface="Arial" pitchFamily="34" charset="0"/>
                      <a:cs typeface="Arial" pitchFamily="34" charset="0"/>
                    </a:rPr>
                    <a:t> 30,</a:t>
                  </a:r>
                  <a:br>
                    <a:rPr lang="en-US" sz="1600" dirty="0">
                      <a:latin typeface="Arial" pitchFamily="34" charset="0"/>
                      <a:cs typeface="Arial" pitchFamily="34" charset="0"/>
                    </a:rPr>
                  </a:br>
                  <a:r>
                    <a:rPr lang="en-US" sz="1600" i="1" dirty="0">
                      <a:latin typeface="Arial" pitchFamily="34" charset="0"/>
                      <a:cs typeface="Arial" pitchFamily="34" charset="0"/>
                    </a:rPr>
                    <a:t>t </a:t>
                  </a:r>
                  <a:r>
                    <a:rPr lang="en-US" sz="1600" dirty="0">
                      <a:latin typeface="Arial" pitchFamily="34" charset="0"/>
                      <a:cs typeface="Arial" pitchFamily="34" charset="0"/>
                    </a:rPr>
                    <a:t>decreases by</a:t>
                  </a:r>
                  <a:br>
                    <a:rPr lang="en-US" sz="1600" dirty="0">
                      <a:latin typeface="Arial" pitchFamily="34" charset="0"/>
                      <a:cs typeface="Arial" pitchFamily="34" charset="0"/>
                    </a:rPr>
                  </a:br>
                  <a:r>
                    <a:rPr lang="en-US" sz="1600" dirty="0">
                      <a:latin typeface="Arial" pitchFamily="34" charset="0"/>
                      <a:cs typeface="Arial" pitchFamily="34" charset="0"/>
                    </a:rPr>
                    <a:t>32 minutes</a:t>
                  </a:r>
                  <a:r>
                    <a:rPr lang="en-US" sz="1600" dirty="0">
                      <a:latin typeface="Arial" panose="020B0604020202020204" pitchFamily="34" charset="0"/>
                    </a:rPr>
                    <a:t>.</a:t>
                  </a:r>
                  <a:endParaRPr lang="en-US" sz="1600" dirty="0">
                    <a:solidFill>
                      <a:srgbClr val="ED1C24"/>
                    </a:solidFill>
                    <a:latin typeface="Arial" pitchFamily="34" charset="0"/>
                    <a:cs typeface="Arial" pitchFamily="34" charset="0"/>
                  </a:endParaRPr>
                </a:p>
              </p:txBody>
            </p:sp>
          </mc:Choice>
          <mc:Fallback xmlns="">
            <p:sp>
              <p:nvSpPr>
                <p:cNvPr id="47" name="TextBox 46"/>
                <p:cNvSpPr txBox="1">
                  <a:spLocks noRot="1" noChangeAspect="1" noMove="1" noResize="1" noEditPoints="1" noAdjustHandles="1" noChangeArrowheads="1" noChangeShapeType="1" noTextEdit="1"/>
                </p:cNvSpPr>
                <p:nvPr/>
              </p:nvSpPr>
              <p:spPr>
                <a:xfrm>
                  <a:off x="243581" y="912024"/>
                  <a:ext cx="3526155" cy="3277820"/>
                </a:xfrm>
                <a:prstGeom prst="rect">
                  <a:avLst/>
                </a:prstGeom>
                <a:blipFill>
                  <a:blip r:embed="rId11"/>
                  <a:stretch>
                    <a:fillRect l="-1038" t="-559" b="-1676"/>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7A4F9D90-7360-46F6-8368-4CE753C29095}"/>
                </a:ext>
              </a:extLst>
            </p:cNvPr>
            <p:cNvPicPr>
              <a:picLocks noChangeAspect="1"/>
            </p:cNvPicPr>
            <p:nvPr/>
          </p:nvPicPr>
          <p:blipFill>
            <a:blip r:embed="rId12"/>
            <a:stretch>
              <a:fillRect/>
            </a:stretch>
          </p:blipFill>
          <p:spPr>
            <a:xfrm>
              <a:off x="127667" y="319975"/>
              <a:ext cx="1990725" cy="619125"/>
            </a:xfrm>
            <a:prstGeom prst="rect">
              <a:avLst/>
            </a:prstGeom>
          </p:spPr>
        </p:pic>
      </p:grpSp>
      <p:sp>
        <p:nvSpPr>
          <p:cNvPr id="19" name="TextBox 18">
            <a:extLst>
              <a:ext uri="{FF2B5EF4-FFF2-40B4-BE49-F238E27FC236}">
                <a16:creationId xmlns:a16="http://schemas.microsoft.com/office/drawing/2014/main" id="{A5DC6645-4222-47CA-B8DD-6BD8A1B9CC22}"/>
              </a:ext>
            </a:extLst>
          </p:cNvPr>
          <p:cNvSpPr txBox="1"/>
          <p:nvPr/>
        </p:nvSpPr>
        <p:spPr>
          <a:xfrm>
            <a:off x="3132732" y="5234033"/>
            <a:ext cx="7321590" cy="1015663"/>
          </a:xfrm>
          <a:prstGeom prst="rect">
            <a:avLst/>
          </a:prstGeom>
          <a:noFill/>
        </p:spPr>
        <p:txBody>
          <a:bodyPr wrap="square" rtlCol="0">
            <a:spAutoFit/>
          </a:bodyPr>
          <a:lstStyle/>
          <a:p>
            <a:pPr marL="274320" indent="-274320"/>
            <a:r>
              <a:rPr lang="en-US" sz="2000" b="1" dirty="0">
                <a:latin typeface="Arial" pitchFamily="34" charset="0"/>
                <a:cs typeface="Arial" pitchFamily="34" charset="0"/>
              </a:rPr>
              <a:t>4.  Look Back  </a:t>
            </a:r>
            <a:r>
              <a:rPr lang="en-US" sz="2000" dirty="0">
                <a:latin typeface="Arial" pitchFamily="34" charset="0"/>
                <a:cs typeface="Arial" pitchFamily="34" charset="0"/>
              </a:rPr>
              <a:t>Because the time decreases as the number of</a:t>
            </a:r>
            <a:br>
              <a:rPr lang="en-US" sz="2000" dirty="0">
                <a:latin typeface="Arial" pitchFamily="34" charset="0"/>
                <a:cs typeface="Arial" pitchFamily="34" charset="0"/>
              </a:rPr>
            </a:br>
            <a:r>
              <a:rPr lang="en-US" sz="2000" dirty="0">
                <a:latin typeface="Arial" pitchFamily="34" charset="0"/>
                <a:cs typeface="Arial" pitchFamily="34" charset="0"/>
              </a:rPr>
              <a:t>volunteers increases, the time for 5 volunteers to build the</a:t>
            </a:r>
            <a:br>
              <a:rPr lang="en-US" sz="2000" dirty="0">
                <a:latin typeface="Arial" pitchFamily="34" charset="0"/>
                <a:cs typeface="Arial" pitchFamily="34" charset="0"/>
              </a:rPr>
            </a:br>
            <a:r>
              <a:rPr lang="en-US" sz="2000" dirty="0">
                <a:latin typeface="Arial" pitchFamily="34" charset="0"/>
                <a:cs typeface="Arial" pitchFamily="34" charset="0"/>
              </a:rPr>
              <a:t>playground should be greater than 8 hours.</a:t>
            </a:r>
          </a:p>
        </p:txBody>
      </p: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5DBCDEE7-CFFB-475F-9371-4EF5AA8A1DCD}"/>
                  </a:ext>
                </a:extLst>
              </p:cNvPr>
              <p:cNvSpPr txBox="1"/>
              <p:nvPr/>
            </p:nvSpPr>
            <p:spPr>
              <a:xfrm>
                <a:off x="5274103" y="6251548"/>
                <a:ext cx="2512263" cy="600485"/>
              </a:xfrm>
              <a:prstGeom prst="rect">
                <a:avLst/>
              </a:prstGeom>
              <a:noFill/>
            </p:spPr>
            <p:txBody>
              <a:bodyPr wrap="square" rtlCol="0">
                <a:spAutoFit/>
              </a:bodyPr>
              <a:lstStyle/>
              <a:p>
                <a:r>
                  <a:rPr lang="en-US" sz="2000" i="1" dirty="0">
                    <a:latin typeface="Arial" pitchFamily="34" charset="0"/>
                    <a:cs typeface="Arial" pitchFamily="34" charset="0"/>
                  </a:rPr>
                  <a:t>t </a:t>
                </a:r>
                <a14:m>
                  <m:oMath xmlns:m="http://schemas.openxmlformats.org/officeDocument/2006/math">
                    <m:r>
                      <a:rPr lang="en-US" sz="2000" i="1" dirty="0" smtClean="0">
                        <a:latin typeface="Cambria Math"/>
                        <a:cs typeface="Arial" pitchFamily="34" charset="0"/>
                      </a:rPr>
                      <m:t>=</m:t>
                    </m:r>
                  </m:oMath>
                </a14:m>
                <a:r>
                  <a:rPr lang="en-US" sz="2000" dirty="0">
                    <a:latin typeface="Arial" pitchFamily="34" charset="0"/>
                    <a:cs typeface="Arial" pitchFamily="34" charset="0"/>
                  </a:rPr>
                  <a:t> </a:t>
                </a:r>
                <a14:m>
                  <m:oMath xmlns:m="http://schemas.openxmlformats.org/officeDocument/2006/math">
                    <m:f>
                      <m:fPr>
                        <m:ctrlPr>
                          <a:rPr lang="en-US" sz="2000" i="1">
                            <a:latin typeface="Cambria Math" panose="02040503050406030204" pitchFamily="18" charset="0"/>
                          </a:rPr>
                        </m:ctrlPr>
                      </m:fPr>
                      <m:num>
                        <m:r>
                          <m:rPr>
                            <m:nor/>
                          </m:rPr>
                          <a:rPr lang="en-US" sz="2000">
                            <a:latin typeface="Arial" pitchFamily="34" charset="0"/>
                            <a:cs typeface="Arial" pitchFamily="34" charset="0"/>
                          </a:rPr>
                          <m:t>80</m:t>
                        </m:r>
                      </m:num>
                      <m:den>
                        <m:r>
                          <m:rPr>
                            <m:nor/>
                          </m:rPr>
                          <a:rPr lang="en-US" sz="2000">
                            <a:latin typeface="Arial" pitchFamily="34" charset="0"/>
                            <a:cs typeface="Arial" pitchFamily="34" charset="0"/>
                          </a:rPr>
                          <m:t>5</m:t>
                        </m:r>
                      </m:den>
                    </m:f>
                  </m:oMath>
                </a14:m>
                <a:r>
                  <a:rPr lang="en-US" sz="2000" dirty="0">
                    <a:latin typeface="Arial" pitchFamily="34" charset="0"/>
                    <a:cs typeface="Arial" pitchFamily="34" charset="0"/>
                  </a:rPr>
                  <a:t> </a:t>
                </a:r>
                <a14:m>
                  <m:oMath xmlns:m="http://schemas.openxmlformats.org/officeDocument/2006/math">
                    <m:r>
                      <a:rPr lang="en-US" sz="2000" i="1" dirty="0" smtClean="0">
                        <a:latin typeface="Cambria Math"/>
                        <a:cs typeface="Arial" pitchFamily="34" charset="0"/>
                      </a:rPr>
                      <m:t>=</m:t>
                    </m:r>
                  </m:oMath>
                </a14:m>
                <a:r>
                  <a:rPr lang="en-US" sz="2000" dirty="0">
                    <a:latin typeface="Arial" pitchFamily="34" charset="0"/>
                    <a:cs typeface="Arial" pitchFamily="34" charset="0"/>
                  </a:rPr>
                  <a:t> 16 hours</a:t>
                </a:r>
              </a:p>
            </p:txBody>
          </p:sp>
        </mc:Choice>
        <mc:Fallback xmlns="">
          <p:sp>
            <p:nvSpPr>
              <p:cNvPr id="21" name="TextBox 20">
                <a:extLst>
                  <a:ext uri="{FF2B5EF4-FFF2-40B4-BE49-F238E27FC236}">
                    <a16:creationId xmlns:a16="http://schemas.microsoft.com/office/drawing/2014/main" id="{5DBCDEE7-CFFB-475F-9371-4EF5AA8A1DCD}"/>
                  </a:ext>
                </a:extLst>
              </p:cNvPr>
              <p:cNvSpPr txBox="1">
                <a:spLocks noRot="1" noChangeAspect="1" noMove="1" noResize="1" noEditPoints="1" noAdjustHandles="1" noChangeArrowheads="1" noChangeShapeType="1" noTextEdit="1"/>
              </p:cNvSpPr>
              <p:nvPr/>
            </p:nvSpPr>
            <p:spPr>
              <a:xfrm>
                <a:off x="5274103" y="6251548"/>
                <a:ext cx="2512263" cy="600485"/>
              </a:xfrm>
              <a:prstGeom prst="rect">
                <a:avLst/>
              </a:prstGeom>
              <a:blipFill>
                <a:blip r:embed="rId13"/>
                <a:stretch>
                  <a:fillRect l="-2427" b="-5102"/>
                </a:stretch>
              </a:blipFill>
            </p:spPr>
            <p:txBody>
              <a:bodyPr/>
              <a:lstStyle/>
              <a:p>
                <a:r>
                  <a:rPr lang="en-US">
                    <a:noFill/>
                  </a:rPr>
                  <a:t> </a:t>
                </a:r>
              </a:p>
            </p:txBody>
          </p:sp>
        </mc:Fallback>
      </mc:AlternateContent>
      <p:sp>
        <p:nvSpPr>
          <p:cNvPr id="22" name="Rectangle 21">
            <a:extLst>
              <a:ext uri="{FF2B5EF4-FFF2-40B4-BE49-F238E27FC236}">
                <a16:creationId xmlns:a16="http://schemas.microsoft.com/office/drawing/2014/main" id="{0F7E82D1-14B9-45E8-81FA-91B040CB2A68}"/>
              </a:ext>
            </a:extLst>
          </p:cNvPr>
          <p:cNvSpPr/>
          <p:nvPr/>
        </p:nvSpPr>
        <p:spPr>
          <a:xfrm>
            <a:off x="7465359" y="6130429"/>
            <a:ext cx="569388" cy="707886"/>
          </a:xfrm>
          <a:prstGeom prst="rect">
            <a:avLst/>
          </a:prstGeom>
        </p:spPr>
        <p:txBody>
          <a:bodyPr wrap="none">
            <a:spAutoFit/>
          </a:bodyPr>
          <a:lstStyle/>
          <a:p>
            <a:pPr marL="0" marR="0" algn="r">
              <a:spcBef>
                <a:spcPts val="0"/>
              </a:spcBef>
              <a:spcAft>
                <a:spcPts val="0"/>
              </a:spcAft>
            </a:pPr>
            <a:r>
              <a:rPr lang="en-US" sz="4000" b="1" kern="1200" dirty="0">
                <a:solidFill>
                  <a:srgbClr val="ED1D24"/>
                </a:solidFill>
                <a:effectLst/>
                <a:latin typeface="Arial" panose="020B0604020202020204" pitchFamily="34" charset="0"/>
                <a:ea typeface="Times New Roman" panose="02020603050405020304" pitchFamily="18" charset="0"/>
                <a:cs typeface="Arial" panose="020B0604020202020204" pitchFamily="34" charset="0"/>
              </a:rPr>
              <a:t>✓</a:t>
            </a:r>
            <a:endParaRPr lang="en-US" sz="4000" b="1"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2" name="Rectangle 1"/>
          <p:cNvSpPr/>
          <p:nvPr/>
        </p:nvSpPr>
        <p:spPr>
          <a:xfrm>
            <a:off x="8130746" y="3048000"/>
            <a:ext cx="2891481" cy="3459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912848" y="3574913"/>
            <a:ext cx="504435" cy="2545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292495" y="3951667"/>
            <a:ext cx="1825501" cy="549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6643011" y="3574913"/>
            <a:ext cx="504435" cy="2545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6304434" y="3951667"/>
            <a:ext cx="1160925" cy="5182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8423541" y="3576296"/>
            <a:ext cx="504435" cy="2545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7651797" y="3954522"/>
            <a:ext cx="1972970" cy="5153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0517792" y="3595659"/>
            <a:ext cx="504435" cy="2545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9811206" y="3973912"/>
            <a:ext cx="1849752" cy="4959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994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2"/>
                                        </p:tgtEl>
                                        <p:attrNameLst>
                                          <p:attrName>style.visibility</p:attrName>
                                        </p:attrNameLst>
                                      </p:cBhvr>
                                      <p:to>
                                        <p:strVal val="hidden"/>
                                      </p:to>
                                    </p:set>
                                  </p:childTnLst>
                                </p:cTn>
                              </p:par>
                              <p:par>
                                <p:cTn id="33" presetID="1" presetClass="entr" presetSubtype="0" fill="hold" nodeType="with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26"/>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27"/>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28"/>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29"/>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30"/>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7"/>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3"/>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9"/>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1"/>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35" grpId="0"/>
      <p:bldP spid="36" grpId="0"/>
      <p:bldP spid="37" grpId="0"/>
      <p:bldP spid="38" grpId="0"/>
      <p:bldP spid="39" grpId="0"/>
      <p:bldP spid="40" grpId="0"/>
      <p:bldP spid="41" grpId="0"/>
      <p:bldP spid="19" grpId="0"/>
      <p:bldP spid="21" grpId="0"/>
      <p:bldP spid="22" grpId="0"/>
      <p:bldP spid="2" grpId="0" animBg="1"/>
      <p:bldP spid="4" grpId="0" animBg="1"/>
      <p:bldP spid="23" grpId="0" animBg="1"/>
      <p:bldP spid="24" grpId="0" animBg="1"/>
      <p:bldP spid="26" grpId="0" animBg="1"/>
      <p:bldP spid="27" grpId="0" animBg="1"/>
      <p:bldP spid="28" grpId="0" animBg="1"/>
      <p:bldP spid="29" grpId="0" animBg="1"/>
      <p:bldP spid="3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57A4736B-071E-402C-83C5-DE08E4D45C7D}"/>
                  </a:ext>
                </a:extLst>
              </p:cNvPr>
              <p:cNvSpPr txBox="1"/>
              <p:nvPr/>
            </p:nvSpPr>
            <p:spPr>
              <a:xfrm>
                <a:off x="377190" y="468630"/>
                <a:ext cx="11361420" cy="6186309"/>
              </a:xfrm>
              <a:prstGeom prst="rect">
                <a:avLst/>
              </a:prstGeom>
              <a:noFill/>
            </p:spPr>
            <p:txBody>
              <a:bodyPr wrap="square" rtlCol="0">
                <a:spAutoFit/>
              </a:bodyPr>
              <a:lstStyle/>
              <a:p>
                <a:r>
                  <a:rPr lang="en-US" sz="2000" b="1" dirty="0"/>
                  <a:t>Review/recap</a:t>
                </a:r>
              </a:p>
              <a:p>
                <a:endParaRPr lang="en-US" dirty="0"/>
              </a:p>
              <a:p>
                <a:r>
                  <a:rPr lang="en-US" dirty="0"/>
                  <a:t>You can come up with the equation for an inverse variation if you are given 1 set of </a:t>
                </a:r>
                <a14:m>
                  <m:oMath xmlns:m="http://schemas.openxmlformats.org/officeDocument/2006/math">
                    <m:r>
                      <a:rPr lang="en-US" b="0" i="1" smtClean="0">
                        <a:latin typeface="Cambria Math" panose="02040503050406030204" pitchFamily="18" charset="0"/>
                      </a:rPr>
                      <m:t>𝑥</m:t>
                    </m:r>
                    <m:r>
                      <a:rPr lang="en-US" b="0" i="1" smtClean="0">
                        <a:latin typeface="Cambria Math" panose="02040503050406030204" pitchFamily="18" charset="0"/>
                      </a:rPr>
                      <m:t> &amp; </m:t>
                    </m:r>
                    <m:r>
                      <a:rPr lang="en-US" b="0" i="1" smtClean="0">
                        <a:latin typeface="Cambria Math" panose="02040503050406030204" pitchFamily="18" charset="0"/>
                      </a:rPr>
                      <m:t>𝑦</m:t>
                    </m:r>
                  </m:oMath>
                </a14:m>
                <a:r>
                  <a:rPr lang="en-US" dirty="0"/>
                  <a:t> values:</a:t>
                </a:r>
              </a:p>
              <a:p>
                <a:pPr marL="342900" indent="-342900">
                  <a:lnSpc>
                    <a:spcPct val="150000"/>
                  </a:lnSpc>
                  <a:buFont typeface="+mj-lt"/>
                  <a:buAutoNum type="arabicPeriod"/>
                </a:pPr>
                <a:r>
                  <a:rPr lang="en-US" dirty="0"/>
                  <a:t>Write the general inverse variation equation</a:t>
                </a:r>
              </a:p>
              <a:p>
                <a:pPr marL="342900" indent="-342900">
                  <a:lnSpc>
                    <a:spcPct val="150000"/>
                  </a:lnSpc>
                  <a:buFont typeface="+mj-lt"/>
                  <a:buAutoNum type="arabicPeriod"/>
                </a:pPr>
                <a:r>
                  <a:rPr lang="en-US" dirty="0"/>
                  <a:t>Fill in what you know (</a:t>
                </a:r>
                <a14:m>
                  <m:oMath xmlns:m="http://schemas.openxmlformats.org/officeDocument/2006/math">
                    <m:r>
                      <a:rPr lang="en-US" i="1">
                        <a:latin typeface="Cambria Math" panose="02040503050406030204" pitchFamily="18" charset="0"/>
                      </a:rPr>
                      <m:t>𝑥</m:t>
                    </m:r>
                    <m:r>
                      <a:rPr lang="en-US" i="1">
                        <a:latin typeface="Cambria Math" panose="02040503050406030204" pitchFamily="18" charset="0"/>
                      </a:rPr>
                      <m:t> &amp; </m:t>
                    </m:r>
                    <m:r>
                      <a:rPr lang="en-US" i="1">
                        <a:latin typeface="Cambria Math" panose="02040503050406030204" pitchFamily="18" charset="0"/>
                      </a:rPr>
                      <m:t>𝑦</m:t>
                    </m:r>
                  </m:oMath>
                </a14:m>
                <a:r>
                  <a:rPr lang="en-US" dirty="0"/>
                  <a:t>)</a:t>
                </a:r>
              </a:p>
              <a:p>
                <a:pPr marL="342900" indent="-342900">
                  <a:lnSpc>
                    <a:spcPct val="150000"/>
                  </a:lnSpc>
                  <a:buFont typeface="+mj-lt"/>
                  <a:buAutoNum type="arabicPeriod"/>
                </a:pPr>
                <a:r>
                  <a:rPr lang="en-US" dirty="0"/>
                  <a:t>Solve for what you don’t know (</a:t>
                </a:r>
                <a14:m>
                  <m:oMath xmlns:m="http://schemas.openxmlformats.org/officeDocument/2006/math">
                    <m:r>
                      <a:rPr lang="en-US" b="0" i="1" smtClean="0">
                        <a:latin typeface="Cambria Math" panose="02040503050406030204" pitchFamily="18" charset="0"/>
                      </a:rPr>
                      <m:t>𝑎</m:t>
                    </m:r>
                  </m:oMath>
                </a14:m>
                <a:r>
                  <a:rPr lang="en-US" dirty="0"/>
                  <a:t>)</a:t>
                </a:r>
              </a:p>
              <a:p>
                <a:pPr marL="342900" indent="-342900">
                  <a:lnSpc>
                    <a:spcPct val="150000"/>
                  </a:lnSpc>
                  <a:buFont typeface="+mj-lt"/>
                  <a:buAutoNum type="arabicPeriod"/>
                </a:pPr>
                <a:r>
                  <a:rPr lang="en-US" dirty="0"/>
                  <a:t>Write the final equation using the value for </a:t>
                </a:r>
                <a14:m>
                  <m:oMath xmlns:m="http://schemas.openxmlformats.org/officeDocument/2006/math">
                    <m:r>
                      <a:rPr lang="en-US" i="1">
                        <a:latin typeface="Cambria Math" panose="02040503050406030204" pitchFamily="18" charset="0"/>
                      </a:rPr>
                      <m:t>𝑎</m:t>
                    </m:r>
                  </m:oMath>
                </a14:m>
                <a:r>
                  <a:rPr lang="en-US" dirty="0"/>
                  <a:t> from step 3</a:t>
                </a:r>
              </a:p>
              <a:p>
                <a:pPr marL="342900" indent="-342900">
                  <a:buFont typeface="+mj-lt"/>
                  <a:buAutoNum type="arabicPeriod"/>
                </a:pPr>
                <a:endParaRPr lang="en-US" dirty="0"/>
              </a:p>
              <a:p>
                <a:r>
                  <a:rPr lang="en-US" dirty="0"/>
                  <a:t>To solve real-world problems:</a:t>
                </a:r>
              </a:p>
              <a:p>
                <a:pPr marL="285750" indent="-285750">
                  <a:lnSpc>
                    <a:spcPct val="150000"/>
                  </a:lnSpc>
                  <a:buFont typeface="Arial" panose="020B0604020202020204" pitchFamily="34" charset="0"/>
                  <a:buChar char="•"/>
                </a:pPr>
                <a:r>
                  <a:rPr lang="en-US" dirty="0"/>
                  <a:t>You will be told if the data varies directly or inversely</a:t>
                </a:r>
              </a:p>
              <a:p>
                <a:pPr marL="285750" indent="-285750">
                  <a:lnSpc>
                    <a:spcPct val="150000"/>
                  </a:lnSpc>
                  <a:buFont typeface="Arial" panose="020B0604020202020204" pitchFamily="34" charset="0"/>
                  <a:buChar char="•"/>
                </a:pPr>
                <a:r>
                  <a:rPr lang="en-US" dirty="0"/>
                  <a:t>You will be given some of the data</a:t>
                </a:r>
              </a:p>
              <a:p>
                <a:pPr marL="285750" indent="-285750">
                  <a:lnSpc>
                    <a:spcPct val="150000"/>
                  </a:lnSpc>
                  <a:buFont typeface="Arial" panose="020B0604020202020204" pitchFamily="34" charset="0"/>
                  <a:buChar char="•"/>
                </a:pPr>
                <a:r>
                  <a:rPr lang="en-US" dirty="0"/>
                  <a:t>Use that data to find </a:t>
                </a:r>
                <a14:m>
                  <m:oMath xmlns:m="http://schemas.openxmlformats.org/officeDocument/2006/math">
                    <m:r>
                      <a:rPr lang="en-US" i="1">
                        <a:latin typeface="Cambria Math" panose="02040503050406030204" pitchFamily="18" charset="0"/>
                      </a:rPr>
                      <m:t>𝑎</m:t>
                    </m:r>
                  </m:oMath>
                </a14:m>
                <a:r>
                  <a:rPr lang="en-US" dirty="0"/>
                  <a:t>, and write the resulting equation</a:t>
                </a:r>
              </a:p>
              <a:p>
                <a:pPr marL="285750" indent="-285750">
                  <a:lnSpc>
                    <a:spcPct val="150000"/>
                  </a:lnSpc>
                  <a:buFont typeface="Arial" panose="020B0604020202020204" pitchFamily="34" charset="0"/>
                  <a:buChar char="•"/>
                </a:pPr>
                <a:r>
                  <a:rPr lang="en-US" dirty="0"/>
                  <a:t>If asked to describe a trend or “end behavior”, build a table of values to see what is going on</a:t>
                </a:r>
              </a:p>
              <a:p>
                <a:endParaRPr lang="en-US" dirty="0"/>
              </a:p>
              <a:p>
                <a:r>
                  <a:rPr lang="en-US" dirty="0"/>
                  <a:t>Some good Khan Academy videos:</a:t>
                </a:r>
              </a:p>
              <a:p>
                <a:pPr marL="285750" indent="-285750">
                  <a:buFont typeface="Arial" panose="020B0604020202020204" pitchFamily="34" charset="0"/>
                  <a:buChar char="•"/>
                </a:pPr>
                <a:r>
                  <a:rPr lang="en-US" dirty="0">
                    <a:hlinkClick r:id="rId2"/>
                  </a:rPr>
                  <a:t>Direct variation word problem: filling gas</a:t>
                </a:r>
                <a:endParaRPr lang="en-US" dirty="0"/>
              </a:p>
              <a:p>
                <a:pPr marL="285750" indent="-285750">
                  <a:buFont typeface="Arial" panose="020B0604020202020204" pitchFamily="34" charset="0"/>
                  <a:buChar char="•"/>
                </a:pPr>
                <a:r>
                  <a:rPr lang="en-US" dirty="0">
                    <a:hlinkClick r:id="rId3"/>
                  </a:rPr>
                  <a:t>Direct variation word problem: space travel</a:t>
                </a:r>
                <a:endParaRPr lang="en-US" dirty="0"/>
              </a:p>
              <a:p>
                <a:pPr marL="285750" indent="-285750">
                  <a:buFont typeface="Arial" panose="020B0604020202020204" pitchFamily="34" charset="0"/>
                  <a:buChar char="•"/>
                </a:pPr>
                <a:r>
                  <a:rPr lang="en-US" dirty="0">
                    <a:hlinkClick r:id="rId4"/>
                  </a:rPr>
                  <a:t>Inverse variation word problem: string vibration</a:t>
                </a:r>
                <a:endParaRPr lang="en-US" dirty="0"/>
              </a:p>
            </p:txBody>
          </p:sp>
        </mc:Choice>
        <mc:Fallback xmlns="">
          <p:sp>
            <p:nvSpPr>
              <p:cNvPr id="2" name="TextBox 1">
                <a:extLst>
                  <a:ext uri="{FF2B5EF4-FFF2-40B4-BE49-F238E27FC236}">
                    <a16:creationId xmlns:a16="http://schemas.microsoft.com/office/drawing/2014/main" id="{57A4736B-071E-402C-83C5-DE08E4D45C7D}"/>
                  </a:ext>
                </a:extLst>
              </p:cNvPr>
              <p:cNvSpPr txBox="1">
                <a:spLocks noRot="1" noChangeAspect="1" noMove="1" noResize="1" noEditPoints="1" noAdjustHandles="1" noChangeArrowheads="1" noChangeShapeType="1" noTextEdit="1"/>
              </p:cNvSpPr>
              <p:nvPr/>
            </p:nvSpPr>
            <p:spPr>
              <a:xfrm>
                <a:off x="377190" y="468630"/>
                <a:ext cx="11361420" cy="6186309"/>
              </a:xfrm>
              <a:prstGeom prst="rect">
                <a:avLst/>
              </a:prstGeom>
              <a:blipFill>
                <a:blip r:embed="rId5"/>
                <a:stretch>
                  <a:fillRect l="-590" t="-591" b="-1084"/>
                </a:stretch>
              </a:blipFill>
            </p:spPr>
            <p:txBody>
              <a:bodyPr/>
              <a:lstStyle/>
              <a:p>
                <a:r>
                  <a:rPr lang="en-US">
                    <a:noFill/>
                  </a:rPr>
                  <a:t> </a:t>
                </a:r>
              </a:p>
            </p:txBody>
          </p:sp>
        </mc:Fallback>
      </mc:AlternateContent>
    </p:spTree>
    <p:extLst>
      <p:ext uri="{BB962C8B-B14F-4D97-AF65-F5344CB8AC3E}">
        <p14:creationId xmlns:p14="http://schemas.microsoft.com/office/powerpoint/2010/main" val="1782381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fade">
                                      <p:cBhvr>
                                        <p:cTn id="32" dur="500"/>
                                        <p:tgtEl>
                                          <p:spTgt spid="2">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fade">
                                      <p:cBhvr>
                                        <p:cTn id="37" dur="500"/>
                                        <p:tgtEl>
                                          <p:spTgt spid="2">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Effect transition="in" filter="fade">
                                      <p:cBhvr>
                                        <p:cTn id="42" dur="500"/>
                                        <p:tgtEl>
                                          <p:spTgt spid="2">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animEffect transition="in" filter="fade">
                                      <p:cBhvr>
                                        <p:cTn id="47" dur="500"/>
                                        <p:tgtEl>
                                          <p:spTgt spid="2">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
                                            <p:txEl>
                                              <p:pRg st="12" end="12"/>
                                            </p:txEl>
                                          </p:spTgt>
                                        </p:tgtEl>
                                        <p:attrNameLst>
                                          <p:attrName>style.visibility</p:attrName>
                                        </p:attrNameLst>
                                      </p:cBhvr>
                                      <p:to>
                                        <p:strVal val="visible"/>
                                      </p:to>
                                    </p:set>
                                    <p:animEffect transition="in" filter="fade">
                                      <p:cBhvr>
                                        <p:cTn id="52" dur="500"/>
                                        <p:tgtEl>
                                          <p:spTgt spid="2">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
                                            <p:txEl>
                                              <p:pRg st="14" end="14"/>
                                            </p:txEl>
                                          </p:spTgt>
                                        </p:tgtEl>
                                        <p:attrNameLst>
                                          <p:attrName>style.visibility</p:attrName>
                                        </p:attrNameLst>
                                      </p:cBhvr>
                                      <p:to>
                                        <p:strVal val="visible"/>
                                      </p:to>
                                    </p:set>
                                    <p:animEffect transition="in" filter="fade">
                                      <p:cBhvr>
                                        <p:cTn id="57" dur="500"/>
                                        <p:tgtEl>
                                          <p:spTgt spid="2">
                                            <p:txEl>
                                              <p:pRg st="14" end="1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
                                            <p:txEl>
                                              <p:pRg st="15" end="15"/>
                                            </p:txEl>
                                          </p:spTgt>
                                        </p:tgtEl>
                                        <p:attrNameLst>
                                          <p:attrName>style.visibility</p:attrName>
                                        </p:attrNameLst>
                                      </p:cBhvr>
                                      <p:to>
                                        <p:strVal val="visible"/>
                                      </p:to>
                                    </p:set>
                                    <p:animEffect transition="in" filter="fade">
                                      <p:cBhvr>
                                        <p:cTn id="62" dur="500"/>
                                        <p:tgtEl>
                                          <p:spTgt spid="2">
                                            <p:txEl>
                                              <p:pRg st="15" end="1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2">
                                            <p:txEl>
                                              <p:pRg st="16" end="16"/>
                                            </p:txEl>
                                          </p:spTgt>
                                        </p:tgtEl>
                                        <p:attrNameLst>
                                          <p:attrName>style.visibility</p:attrName>
                                        </p:attrNameLst>
                                      </p:cBhvr>
                                      <p:to>
                                        <p:strVal val="visible"/>
                                      </p:to>
                                    </p:set>
                                    <p:animEffect transition="in" filter="fade">
                                      <p:cBhvr>
                                        <p:cTn id="67" dur="500"/>
                                        <p:tgtEl>
                                          <p:spTgt spid="2">
                                            <p:txEl>
                                              <p:pRg st="16" end="1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2">
                                            <p:txEl>
                                              <p:pRg st="17" end="17"/>
                                            </p:txEl>
                                          </p:spTgt>
                                        </p:tgtEl>
                                        <p:attrNameLst>
                                          <p:attrName>style.visibility</p:attrName>
                                        </p:attrNameLst>
                                      </p:cBhvr>
                                      <p:to>
                                        <p:strVal val="visible"/>
                                      </p:to>
                                    </p:set>
                                    <p:animEffect transition="in" filter="fade">
                                      <p:cBhvr>
                                        <p:cTn id="72" dur="500"/>
                                        <p:tgtEl>
                                          <p:spTgt spid="2">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3937</TotalTime>
  <Words>1041</Words>
  <Application>Microsoft Office PowerPoint</Application>
  <PresentationFormat>Widescreen</PresentationFormat>
  <Paragraphs>125</Paragraphs>
  <Slides>10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Cambria Math</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Lance Williams</dc:creator>
  <cp:lastModifiedBy>Mikel Thompson</cp:lastModifiedBy>
  <cp:revision>236</cp:revision>
  <dcterms:created xsi:type="dcterms:W3CDTF">2018-01-02T19:57:38Z</dcterms:created>
  <dcterms:modified xsi:type="dcterms:W3CDTF">2020-04-18T22:10:16Z</dcterms:modified>
</cp:coreProperties>
</file>